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315" r:id="rId4"/>
    <p:sldId id="290" r:id="rId5"/>
    <p:sldId id="257" r:id="rId6"/>
    <p:sldId id="258" r:id="rId7"/>
    <p:sldId id="259" r:id="rId8"/>
    <p:sldId id="260" r:id="rId9"/>
    <p:sldId id="261" r:id="rId10"/>
    <p:sldId id="262" r:id="rId11"/>
    <p:sldId id="263" r:id="rId12"/>
    <p:sldId id="264" r:id="rId13"/>
    <p:sldId id="265" r:id="rId14"/>
    <p:sldId id="267" r:id="rId15"/>
    <p:sldId id="269" r:id="rId16"/>
    <p:sldId id="268" r:id="rId17"/>
    <p:sldId id="270" r:id="rId18"/>
    <p:sldId id="271" r:id="rId19"/>
    <p:sldId id="272" r:id="rId20"/>
    <p:sldId id="273" r:id="rId21"/>
    <p:sldId id="274" r:id="rId22"/>
    <p:sldId id="310" r:id="rId23"/>
    <p:sldId id="311" r:id="rId24"/>
    <p:sldId id="275" r:id="rId25"/>
    <p:sldId id="276" r:id="rId26"/>
    <p:sldId id="278" r:id="rId27"/>
    <p:sldId id="309" r:id="rId28"/>
    <p:sldId id="281" r:id="rId29"/>
    <p:sldId id="284" r:id="rId30"/>
    <p:sldId id="294" r:id="rId31"/>
    <p:sldId id="295" r:id="rId32"/>
    <p:sldId id="296" r:id="rId33"/>
    <p:sldId id="297" r:id="rId34"/>
    <p:sldId id="312" r:id="rId35"/>
    <p:sldId id="316" r:id="rId36"/>
    <p:sldId id="286" r:id="rId37"/>
    <p:sldId id="287" r:id="rId38"/>
    <p:sldId id="288" r:id="rId39"/>
    <p:sldId id="292" r:id="rId40"/>
    <p:sldId id="293" r:id="rId41"/>
    <p:sldId id="300" r:id="rId42"/>
    <p:sldId id="301" r:id="rId43"/>
    <p:sldId id="302" r:id="rId44"/>
    <p:sldId id="303" r:id="rId45"/>
    <p:sldId id="304" r:id="rId46"/>
    <p:sldId id="305" r:id="rId47"/>
    <p:sldId id="306" r:id="rId48"/>
    <p:sldId id="307" r:id="rId49"/>
    <p:sldId id="314" r:id="rId50"/>
    <p:sldId id="308" r:id="rId51"/>
    <p:sldId id="291" r:id="rId52"/>
    <p:sldId id="29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67" d="100"/>
          <a:sy n="67" d="100"/>
        </p:scale>
        <p:origin x="6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F6DB-1AE4-4068-832C-BFBB6A3288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E3929A7-CEEC-4E7C-9204-76658866AF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D583E2-B5B1-4837-9B1F-85411294DF20}"/>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5" name="Footer Placeholder 4">
            <a:extLst>
              <a:ext uri="{FF2B5EF4-FFF2-40B4-BE49-F238E27FC236}">
                <a16:creationId xmlns:a16="http://schemas.microsoft.com/office/drawing/2014/main" id="{30E37997-DF61-43AB-98F3-96324E93F1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BEE277-88B4-4FF2-8D86-851AA6496C04}"/>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250262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F764-C139-4F99-A254-BC957B63EC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7A8B5A-0E60-48DC-A551-90260AEE35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3F079F-C38F-44B5-B0D3-D6B3A30863DD}"/>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5" name="Footer Placeholder 4">
            <a:extLst>
              <a:ext uri="{FF2B5EF4-FFF2-40B4-BE49-F238E27FC236}">
                <a16:creationId xmlns:a16="http://schemas.microsoft.com/office/drawing/2014/main" id="{A7AFE68F-7C5C-4CEE-A23A-B897D7A4F6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866788-1B90-4F00-8EBE-1A1D8DD937ED}"/>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413037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30B44-4BFD-4352-815B-A9A02A14AF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C6329D-76A8-467F-9515-ECB9309B12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6BA7F1-5D83-4128-A019-660E8BA9D34A}"/>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5" name="Footer Placeholder 4">
            <a:extLst>
              <a:ext uri="{FF2B5EF4-FFF2-40B4-BE49-F238E27FC236}">
                <a16:creationId xmlns:a16="http://schemas.microsoft.com/office/drawing/2014/main" id="{7B02C0FB-8B91-438C-896E-F09447E626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DA420E-3D64-4698-8973-55555231D469}"/>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3247382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FB8A-2FC8-41DA-A0B3-D614477977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D3E62D-F388-4B20-96C4-83FA94B48F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B3A5B2-19EF-43AC-BA0D-C3C041D7C0BF}"/>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5" name="Footer Placeholder 4">
            <a:extLst>
              <a:ext uri="{FF2B5EF4-FFF2-40B4-BE49-F238E27FC236}">
                <a16:creationId xmlns:a16="http://schemas.microsoft.com/office/drawing/2014/main" id="{D95041A9-9D56-47F2-A21E-05B9F765BA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9295D8-99D8-4C5A-B051-F110AC29A770}"/>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794355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E832-7886-4A80-94FB-3AC9B98E7B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38A3BC-4A57-409D-9516-23F1BF7354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3FDFF-10AF-4177-81EA-28CB4E561F3F}"/>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5" name="Footer Placeholder 4">
            <a:extLst>
              <a:ext uri="{FF2B5EF4-FFF2-40B4-BE49-F238E27FC236}">
                <a16:creationId xmlns:a16="http://schemas.microsoft.com/office/drawing/2014/main" id="{C2ED6226-FD3A-414A-B5D6-01855139D4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2B75A2-3E3D-42BF-9A4E-156FA14C55FE}"/>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74709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8FE5-BA2C-4B40-B129-9ACAB38D3B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320030-3C7C-484B-8F40-A61898F5A9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41B0F3-F569-47B3-A5A3-0D7C31D496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5A4A730-1255-4CDB-A95B-A87C4E5FE380}"/>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6" name="Footer Placeholder 5">
            <a:extLst>
              <a:ext uri="{FF2B5EF4-FFF2-40B4-BE49-F238E27FC236}">
                <a16:creationId xmlns:a16="http://schemas.microsoft.com/office/drawing/2014/main" id="{780EB21B-B446-486F-ACD7-A65DABE4A6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3ADF2B-9EB8-441E-8E06-966E6DB5F874}"/>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366669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75C8-F879-4253-91FE-8234CE033E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58E218-3CD3-4874-86B7-8BF45087E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D06B6E-46D4-4A26-9D7E-DACE7E115D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86D7FD-CAD6-4B11-9DFE-7E3C71E77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192E4B-DCF5-43AE-B3FC-36AFCF2FB5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187105B-B171-42C7-9321-E3FE401D5717}"/>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8" name="Footer Placeholder 7">
            <a:extLst>
              <a:ext uri="{FF2B5EF4-FFF2-40B4-BE49-F238E27FC236}">
                <a16:creationId xmlns:a16="http://schemas.microsoft.com/office/drawing/2014/main" id="{6B5BFCEA-4321-4410-BFCC-DE8349D64F7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CEEF3F-591E-4F33-87BB-5741D8D52486}"/>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2207513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EB23-F64D-403D-9A20-439BFA9AE5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AFF88B-F70E-42DB-8195-1EE2E9C205AA}"/>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4" name="Footer Placeholder 3">
            <a:extLst>
              <a:ext uri="{FF2B5EF4-FFF2-40B4-BE49-F238E27FC236}">
                <a16:creationId xmlns:a16="http://schemas.microsoft.com/office/drawing/2014/main" id="{8B30DDBA-4093-4AA3-B78F-C1417FD631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E23B1C4-658C-4877-BEEC-A60E3FD8989F}"/>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3113203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24A08-8227-453C-8235-03751619B76D}"/>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3" name="Footer Placeholder 2">
            <a:extLst>
              <a:ext uri="{FF2B5EF4-FFF2-40B4-BE49-F238E27FC236}">
                <a16:creationId xmlns:a16="http://schemas.microsoft.com/office/drawing/2014/main" id="{D4D66FF0-C682-4523-9889-80C315D6A89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1862E2-0BEC-43C0-AA97-D8C2B01D8C73}"/>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97614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3690-4198-4C43-9BF6-8420181A04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7D84258-FC7C-402F-9923-E23881562A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AAD384-A12F-488E-A8B2-2B84F0421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1FA62-A870-4543-9D41-455FFD79BA3E}"/>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6" name="Footer Placeholder 5">
            <a:extLst>
              <a:ext uri="{FF2B5EF4-FFF2-40B4-BE49-F238E27FC236}">
                <a16:creationId xmlns:a16="http://schemas.microsoft.com/office/drawing/2014/main" id="{563757FB-1636-467A-BE0F-EAA2C3C4D6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CADFAB-A8A6-460E-AEDF-ACECD5A89E0A}"/>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3653516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3D2B-6C03-457D-B37E-C021A99C2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EE3B961-D5E9-4DFE-9D48-F93358C49E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E7E1AF6-6840-4E0B-9AD6-291922A45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9576D-89BA-4346-88DC-C1FFAE869E2D}"/>
              </a:ext>
            </a:extLst>
          </p:cNvPr>
          <p:cNvSpPr>
            <a:spLocks noGrp="1"/>
          </p:cNvSpPr>
          <p:nvPr>
            <p:ph type="dt" sz="half" idx="10"/>
          </p:nvPr>
        </p:nvSpPr>
        <p:spPr/>
        <p:txBody>
          <a:bodyPr/>
          <a:lstStyle/>
          <a:p>
            <a:fld id="{6B46D6C1-0A57-40EF-B064-AABB0828F3A5}" type="datetimeFigureOut">
              <a:rPr lang="en-IN" smtClean="0"/>
              <a:t>07-12-2020</a:t>
            </a:fld>
            <a:endParaRPr lang="en-IN"/>
          </a:p>
        </p:txBody>
      </p:sp>
      <p:sp>
        <p:nvSpPr>
          <p:cNvPr id="6" name="Footer Placeholder 5">
            <a:extLst>
              <a:ext uri="{FF2B5EF4-FFF2-40B4-BE49-F238E27FC236}">
                <a16:creationId xmlns:a16="http://schemas.microsoft.com/office/drawing/2014/main" id="{3BA1C7D3-F29A-467F-8DCF-69B421C00B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7E5F6C-FFDC-43B1-B98B-601C016238F5}"/>
              </a:ext>
            </a:extLst>
          </p:cNvPr>
          <p:cNvSpPr>
            <a:spLocks noGrp="1"/>
          </p:cNvSpPr>
          <p:nvPr>
            <p:ph type="sldNum" sz="quarter" idx="12"/>
          </p:nvPr>
        </p:nvSpPr>
        <p:spPr/>
        <p:txBody>
          <a:bodyPr/>
          <a:lstStyle/>
          <a:p>
            <a:fld id="{9A1D9994-E65F-4CBB-93F9-E451C8AB70D9}" type="slidenum">
              <a:rPr lang="en-IN" smtClean="0"/>
              <a:t>‹#›</a:t>
            </a:fld>
            <a:endParaRPr lang="en-IN"/>
          </a:p>
        </p:txBody>
      </p:sp>
    </p:spTree>
    <p:extLst>
      <p:ext uri="{BB962C8B-B14F-4D97-AF65-F5344CB8AC3E}">
        <p14:creationId xmlns:p14="http://schemas.microsoft.com/office/powerpoint/2010/main" val="814007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27C4AA-4620-4860-A448-2CDC4FCD6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F8624E-CEF5-4384-9F8F-D4F00B2D10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406DCB-90C7-4209-8168-936F71F025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46D6C1-0A57-40EF-B064-AABB0828F3A5}" type="datetimeFigureOut">
              <a:rPr lang="en-IN" smtClean="0"/>
              <a:t>07-12-2020</a:t>
            </a:fld>
            <a:endParaRPr lang="en-IN"/>
          </a:p>
        </p:txBody>
      </p:sp>
      <p:sp>
        <p:nvSpPr>
          <p:cNvPr id="5" name="Footer Placeholder 4">
            <a:extLst>
              <a:ext uri="{FF2B5EF4-FFF2-40B4-BE49-F238E27FC236}">
                <a16:creationId xmlns:a16="http://schemas.microsoft.com/office/drawing/2014/main" id="{00E9BA12-AF31-4885-AF6A-83BF482565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3B6420-8C07-4506-B5EF-09D196447C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1D9994-E65F-4CBB-93F9-E451C8AB70D9}" type="slidenum">
              <a:rPr lang="en-IN" smtClean="0"/>
              <a:t>‹#›</a:t>
            </a:fld>
            <a:endParaRPr lang="en-IN"/>
          </a:p>
        </p:txBody>
      </p:sp>
    </p:spTree>
    <p:extLst>
      <p:ext uri="{BB962C8B-B14F-4D97-AF65-F5344CB8AC3E}">
        <p14:creationId xmlns:p14="http://schemas.microsoft.com/office/powerpoint/2010/main" val="690295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updE3_Tf3nY&amp;t=370s" TargetMode="External"/><Relationship Id="rId2" Type="http://schemas.openxmlformats.org/officeDocument/2006/relationships/hyperlink" Target="https://www.youtube.com/watch?v=QZ6qccSpBcQ" TargetMode="External"/><Relationship Id="rId1" Type="http://schemas.openxmlformats.org/officeDocument/2006/relationships/slideLayout" Target="../slideLayouts/slideLayout2.xml"/><Relationship Id="rId5" Type="http://schemas.openxmlformats.org/officeDocument/2006/relationships/hyperlink" Target="https://www.youtube.com/watch?v=HxK4zopuTFo" TargetMode="External"/><Relationship Id="rId4" Type="http://schemas.openxmlformats.org/officeDocument/2006/relationships/hyperlink" Target="https://www.youtube.com/watch?v=LeoGINB8CH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5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1B7E19-40E3-416E-BB14-31CE8656191E}"/>
              </a:ext>
            </a:extLst>
          </p:cNvPr>
          <p:cNvSpPr>
            <a:spLocks noGrp="1"/>
          </p:cNvSpPr>
          <p:nvPr>
            <p:ph type="ctrTitle"/>
          </p:nvPr>
        </p:nvSpPr>
        <p:spPr>
          <a:xfrm>
            <a:off x="634276" y="803705"/>
            <a:ext cx="4208656" cy="3034857"/>
          </a:xfrm>
        </p:spPr>
        <p:txBody>
          <a:bodyPr anchor="b">
            <a:normAutofit/>
          </a:bodyPr>
          <a:lstStyle/>
          <a:p>
            <a:pPr algn="r"/>
            <a:r>
              <a:rPr lang="en-IN" sz="4200">
                <a:solidFill>
                  <a:srgbClr val="FFFFFF"/>
                </a:solidFill>
              </a:rPr>
              <a:t>Among Us at Taj Mahal, and surprise colourful snowfall</a:t>
            </a:r>
          </a:p>
        </p:txBody>
      </p:sp>
      <p:sp>
        <p:nvSpPr>
          <p:cNvPr id="3" name="Subtitle 2">
            <a:extLst>
              <a:ext uri="{FF2B5EF4-FFF2-40B4-BE49-F238E27FC236}">
                <a16:creationId xmlns:a16="http://schemas.microsoft.com/office/drawing/2014/main" id="{69BBDFC9-2A85-4BD5-BFDD-C1A6FCFBDC1A}"/>
              </a:ext>
            </a:extLst>
          </p:cNvPr>
          <p:cNvSpPr>
            <a:spLocks noGrp="1"/>
          </p:cNvSpPr>
          <p:nvPr>
            <p:ph type="subTitle" idx="1"/>
          </p:nvPr>
        </p:nvSpPr>
        <p:spPr>
          <a:xfrm>
            <a:off x="638921" y="4013165"/>
            <a:ext cx="4204012" cy="2205732"/>
          </a:xfrm>
        </p:spPr>
        <p:txBody>
          <a:bodyPr anchor="t">
            <a:normAutofit/>
          </a:bodyPr>
          <a:lstStyle/>
          <a:p>
            <a:pPr algn="r"/>
            <a:r>
              <a:rPr lang="en-IN" sz="2800" dirty="0">
                <a:solidFill>
                  <a:srgbClr val="FFFFFF"/>
                </a:solidFill>
              </a:rPr>
              <a:t>Topic- Individual Project</a:t>
            </a:r>
          </a:p>
          <a:p>
            <a:pPr algn="r"/>
            <a:r>
              <a:rPr lang="en-IN" sz="2800" dirty="0">
                <a:solidFill>
                  <a:srgbClr val="FFFFFF"/>
                </a:solidFill>
              </a:rPr>
              <a:t>Contributor-  Sweta Das</a:t>
            </a:r>
          </a:p>
          <a:p>
            <a:pPr algn="r"/>
            <a:r>
              <a:rPr lang="en-IN" sz="2800" dirty="0">
                <a:solidFill>
                  <a:srgbClr val="FFFFFF"/>
                </a:solidFill>
              </a:rPr>
              <a:t>Student ID: 18080395d</a:t>
            </a:r>
          </a:p>
          <a:p>
            <a:pPr algn="r"/>
            <a:endParaRPr lang="en-IN" sz="2800" dirty="0">
              <a:solidFill>
                <a:srgbClr val="FFFFFF"/>
              </a:solidFill>
            </a:endParaRPr>
          </a:p>
        </p:txBody>
      </p:sp>
      <p:cxnSp>
        <p:nvCxnSpPr>
          <p:cNvPr id="19" name="Straight Connector 18">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D83A88B-87E0-46AD-B0CF-34F1C56C7651}"/>
              </a:ext>
            </a:extLst>
          </p:cNvPr>
          <p:cNvPicPr>
            <a:picLocks noChangeAspect="1"/>
          </p:cNvPicPr>
          <p:nvPr/>
        </p:nvPicPr>
        <p:blipFill rotWithShape="1">
          <a:blip r:embed="rId2"/>
          <a:srcRect l="11898" r="39422" b="1"/>
          <a:stretch/>
        </p:blipFill>
        <p:spPr>
          <a:xfrm>
            <a:off x="6096000" y="765951"/>
            <a:ext cx="5459470" cy="5327073"/>
          </a:xfrm>
          <a:prstGeom prst="rect">
            <a:avLst/>
          </a:prstGeom>
        </p:spPr>
      </p:pic>
    </p:spTree>
    <p:extLst>
      <p:ext uri="{BB962C8B-B14F-4D97-AF65-F5344CB8AC3E}">
        <p14:creationId xmlns:p14="http://schemas.microsoft.com/office/powerpoint/2010/main" val="2910507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5E1DA-0188-419E-940A-8CF7BFA41020}"/>
              </a:ext>
            </a:extLst>
          </p:cNvPr>
          <p:cNvPicPr>
            <a:picLocks noChangeAspect="1"/>
          </p:cNvPicPr>
          <p:nvPr/>
        </p:nvPicPr>
        <p:blipFill>
          <a:blip r:embed="rId2"/>
          <a:stretch>
            <a:fillRect/>
          </a:stretch>
        </p:blipFill>
        <p:spPr>
          <a:xfrm>
            <a:off x="9914817" y="888313"/>
            <a:ext cx="1786433" cy="2312087"/>
          </a:xfrm>
          <a:prstGeom prst="rect">
            <a:avLst/>
          </a:prstGeom>
        </p:spPr>
      </p:pic>
      <p:pic>
        <p:nvPicPr>
          <p:cNvPr id="5" name="Picture 4">
            <a:extLst>
              <a:ext uri="{FF2B5EF4-FFF2-40B4-BE49-F238E27FC236}">
                <a16:creationId xmlns:a16="http://schemas.microsoft.com/office/drawing/2014/main" id="{6A2B9552-A9CF-47FA-80E8-97A802DCCE35}"/>
              </a:ext>
            </a:extLst>
          </p:cNvPr>
          <p:cNvPicPr>
            <a:picLocks noChangeAspect="1"/>
          </p:cNvPicPr>
          <p:nvPr/>
        </p:nvPicPr>
        <p:blipFill>
          <a:blip r:embed="rId3"/>
          <a:stretch>
            <a:fillRect/>
          </a:stretch>
        </p:blipFill>
        <p:spPr>
          <a:xfrm>
            <a:off x="9824050" y="3657600"/>
            <a:ext cx="1967969" cy="3076683"/>
          </a:xfrm>
          <a:prstGeom prst="rect">
            <a:avLst/>
          </a:prstGeom>
        </p:spPr>
      </p:pic>
      <p:sp>
        <p:nvSpPr>
          <p:cNvPr id="4" name="Content Placeholder 2">
            <a:extLst>
              <a:ext uri="{FF2B5EF4-FFF2-40B4-BE49-F238E27FC236}">
                <a16:creationId xmlns:a16="http://schemas.microsoft.com/office/drawing/2014/main" id="{F238DBD5-F705-4752-90E2-428309BB354C}"/>
              </a:ext>
            </a:extLst>
          </p:cNvPr>
          <p:cNvSpPr txBox="1">
            <a:spLocks/>
          </p:cNvSpPr>
          <p:nvPr/>
        </p:nvSpPr>
        <p:spPr>
          <a:xfrm>
            <a:off x="628650" y="835025"/>
            <a:ext cx="72104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Continue the same steps of making the door outline to extrusion of faces in the 2 side faces beside the front face.</a:t>
            </a:r>
          </a:p>
        </p:txBody>
      </p:sp>
    </p:spTree>
    <p:extLst>
      <p:ext uri="{BB962C8B-B14F-4D97-AF65-F5344CB8AC3E}">
        <p14:creationId xmlns:p14="http://schemas.microsoft.com/office/powerpoint/2010/main" val="112142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56E51-908F-4154-9C63-E6F68AF847B0}"/>
              </a:ext>
            </a:extLst>
          </p:cNvPr>
          <p:cNvPicPr>
            <a:picLocks noChangeAspect="1"/>
          </p:cNvPicPr>
          <p:nvPr/>
        </p:nvPicPr>
        <p:blipFill>
          <a:blip r:embed="rId2"/>
          <a:stretch>
            <a:fillRect/>
          </a:stretch>
        </p:blipFill>
        <p:spPr>
          <a:xfrm>
            <a:off x="7530568" y="1165207"/>
            <a:ext cx="3275545" cy="2493999"/>
          </a:xfrm>
          <a:prstGeom prst="rect">
            <a:avLst/>
          </a:prstGeom>
        </p:spPr>
      </p:pic>
      <p:pic>
        <p:nvPicPr>
          <p:cNvPr id="5" name="Picture 4">
            <a:extLst>
              <a:ext uri="{FF2B5EF4-FFF2-40B4-BE49-F238E27FC236}">
                <a16:creationId xmlns:a16="http://schemas.microsoft.com/office/drawing/2014/main" id="{5DEA6A06-4736-4990-BC69-FD0E98499020}"/>
              </a:ext>
            </a:extLst>
          </p:cNvPr>
          <p:cNvPicPr>
            <a:picLocks noChangeAspect="1"/>
          </p:cNvPicPr>
          <p:nvPr/>
        </p:nvPicPr>
        <p:blipFill>
          <a:blip r:embed="rId3"/>
          <a:stretch>
            <a:fillRect/>
          </a:stretch>
        </p:blipFill>
        <p:spPr>
          <a:xfrm>
            <a:off x="7530568" y="4445793"/>
            <a:ext cx="3610514" cy="1726407"/>
          </a:xfrm>
          <a:prstGeom prst="rect">
            <a:avLst/>
          </a:prstGeom>
        </p:spPr>
      </p:pic>
      <p:sp>
        <p:nvSpPr>
          <p:cNvPr id="4" name="Content Placeholder 2">
            <a:extLst>
              <a:ext uri="{FF2B5EF4-FFF2-40B4-BE49-F238E27FC236}">
                <a16:creationId xmlns:a16="http://schemas.microsoft.com/office/drawing/2014/main" id="{AAFC1A6C-E0F0-4C14-BF6F-FE55111B0008}"/>
              </a:ext>
            </a:extLst>
          </p:cNvPr>
          <p:cNvSpPr txBox="1">
            <a:spLocks/>
          </p:cNvSpPr>
          <p:nvPr/>
        </p:nvSpPr>
        <p:spPr>
          <a:xfrm>
            <a:off x="628650" y="835025"/>
            <a:ext cx="54673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Select some of the faces on top of structure and extrude it upwards.</a:t>
            </a:r>
          </a:p>
        </p:txBody>
      </p:sp>
      <p:sp>
        <p:nvSpPr>
          <p:cNvPr id="2" name="Arrow: Down 1">
            <a:extLst>
              <a:ext uri="{FF2B5EF4-FFF2-40B4-BE49-F238E27FC236}">
                <a16:creationId xmlns:a16="http://schemas.microsoft.com/office/drawing/2014/main" id="{5C6BF646-ABE4-4A14-B235-F2692F0B2539}"/>
              </a:ext>
            </a:extLst>
          </p:cNvPr>
          <p:cNvSpPr/>
          <p:nvPr/>
        </p:nvSpPr>
        <p:spPr>
          <a:xfrm>
            <a:off x="6905625" y="1165207"/>
            <a:ext cx="533400" cy="4578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7501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147CF-AA95-4E54-B30D-39AEEA3CB84B}"/>
              </a:ext>
            </a:extLst>
          </p:cNvPr>
          <p:cNvPicPr>
            <a:picLocks noChangeAspect="1"/>
          </p:cNvPicPr>
          <p:nvPr/>
        </p:nvPicPr>
        <p:blipFill>
          <a:blip r:embed="rId2"/>
          <a:stretch>
            <a:fillRect/>
          </a:stretch>
        </p:blipFill>
        <p:spPr>
          <a:xfrm>
            <a:off x="7514086" y="122050"/>
            <a:ext cx="760616" cy="1512686"/>
          </a:xfrm>
          <a:prstGeom prst="rect">
            <a:avLst/>
          </a:prstGeom>
        </p:spPr>
      </p:pic>
      <p:pic>
        <p:nvPicPr>
          <p:cNvPr id="5" name="Picture 4">
            <a:extLst>
              <a:ext uri="{FF2B5EF4-FFF2-40B4-BE49-F238E27FC236}">
                <a16:creationId xmlns:a16="http://schemas.microsoft.com/office/drawing/2014/main" id="{9CB4E7B0-B03A-44ED-A237-E44D447ADC70}"/>
              </a:ext>
            </a:extLst>
          </p:cNvPr>
          <p:cNvPicPr>
            <a:picLocks noChangeAspect="1"/>
          </p:cNvPicPr>
          <p:nvPr/>
        </p:nvPicPr>
        <p:blipFill>
          <a:blip r:embed="rId3"/>
          <a:stretch>
            <a:fillRect/>
          </a:stretch>
        </p:blipFill>
        <p:spPr>
          <a:xfrm>
            <a:off x="8329951" y="1492687"/>
            <a:ext cx="959332" cy="1172518"/>
          </a:xfrm>
          <a:prstGeom prst="rect">
            <a:avLst/>
          </a:prstGeom>
        </p:spPr>
      </p:pic>
      <p:pic>
        <p:nvPicPr>
          <p:cNvPr id="7" name="Picture 6">
            <a:extLst>
              <a:ext uri="{FF2B5EF4-FFF2-40B4-BE49-F238E27FC236}">
                <a16:creationId xmlns:a16="http://schemas.microsoft.com/office/drawing/2014/main" id="{D2919089-EB96-4A8A-B7FA-128B2D4BEB44}"/>
              </a:ext>
            </a:extLst>
          </p:cNvPr>
          <p:cNvPicPr>
            <a:picLocks noChangeAspect="1"/>
          </p:cNvPicPr>
          <p:nvPr/>
        </p:nvPicPr>
        <p:blipFill>
          <a:blip r:embed="rId4"/>
          <a:stretch>
            <a:fillRect/>
          </a:stretch>
        </p:blipFill>
        <p:spPr>
          <a:xfrm>
            <a:off x="8329951" y="2792431"/>
            <a:ext cx="1178271" cy="1124008"/>
          </a:xfrm>
          <a:prstGeom prst="rect">
            <a:avLst/>
          </a:prstGeom>
        </p:spPr>
      </p:pic>
      <p:pic>
        <p:nvPicPr>
          <p:cNvPr id="9" name="Picture 8">
            <a:extLst>
              <a:ext uri="{FF2B5EF4-FFF2-40B4-BE49-F238E27FC236}">
                <a16:creationId xmlns:a16="http://schemas.microsoft.com/office/drawing/2014/main" id="{73BD626A-14A1-4B6D-8F4C-8EC5B1D92298}"/>
              </a:ext>
            </a:extLst>
          </p:cNvPr>
          <p:cNvPicPr>
            <a:picLocks noChangeAspect="1"/>
          </p:cNvPicPr>
          <p:nvPr/>
        </p:nvPicPr>
        <p:blipFill>
          <a:blip r:embed="rId5"/>
          <a:stretch>
            <a:fillRect/>
          </a:stretch>
        </p:blipFill>
        <p:spPr>
          <a:xfrm>
            <a:off x="8329951" y="4065569"/>
            <a:ext cx="1288771" cy="1150428"/>
          </a:xfrm>
          <a:prstGeom prst="rect">
            <a:avLst/>
          </a:prstGeom>
        </p:spPr>
      </p:pic>
      <p:pic>
        <p:nvPicPr>
          <p:cNvPr id="11" name="Picture 10">
            <a:extLst>
              <a:ext uri="{FF2B5EF4-FFF2-40B4-BE49-F238E27FC236}">
                <a16:creationId xmlns:a16="http://schemas.microsoft.com/office/drawing/2014/main" id="{DC782999-C60C-457F-840F-E4647D0FC212}"/>
              </a:ext>
            </a:extLst>
          </p:cNvPr>
          <p:cNvPicPr>
            <a:picLocks noChangeAspect="1"/>
          </p:cNvPicPr>
          <p:nvPr/>
        </p:nvPicPr>
        <p:blipFill>
          <a:blip r:embed="rId6"/>
          <a:stretch>
            <a:fillRect/>
          </a:stretch>
        </p:blipFill>
        <p:spPr>
          <a:xfrm>
            <a:off x="8274702" y="5308140"/>
            <a:ext cx="1454987" cy="1290136"/>
          </a:xfrm>
          <a:prstGeom prst="rect">
            <a:avLst/>
          </a:prstGeom>
        </p:spPr>
      </p:pic>
      <p:sp>
        <p:nvSpPr>
          <p:cNvPr id="2" name="Arrow: Right 1">
            <a:extLst>
              <a:ext uri="{FF2B5EF4-FFF2-40B4-BE49-F238E27FC236}">
                <a16:creationId xmlns:a16="http://schemas.microsoft.com/office/drawing/2014/main" id="{300CE21C-5382-4D63-9822-8197067179E7}"/>
              </a:ext>
            </a:extLst>
          </p:cNvPr>
          <p:cNvSpPr/>
          <p:nvPr/>
        </p:nvSpPr>
        <p:spPr>
          <a:xfrm rot="2498937">
            <a:off x="8458200" y="514350"/>
            <a:ext cx="619125" cy="590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Right 3">
            <a:extLst>
              <a:ext uri="{FF2B5EF4-FFF2-40B4-BE49-F238E27FC236}">
                <a16:creationId xmlns:a16="http://schemas.microsoft.com/office/drawing/2014/main" id="{2A0C9524-4B3D-4B14-AA1A-7F7EDE43B3E3}"/>
              </a:ext>
            </a:extLst>
          </p:cNvPr>
          <p:cNvSpPr/>
          <p:nvPr/>
        </p:nvSpPr>
        <p:spPr>
          <a:xfrm rot="5400000">
            <a:off x="7732050" y="3665670"/>
            <a:ext cx="4899553" cy="456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97235B85-E949-45E2-A48D-69EE2F9523DC}"/>
              </a:ext>
            </a:extLst>
          </p:cNvPr>
          <p:cNvSpPr txBox="1">
            <a:spLocks/>
          </p:cNvSpPr>
          <p:nvPr/>
        </p:nvSpPr>
        <p:spPr>
          <a:xfrm>
            <a:off x="2751586" y="1044575"/>
            <a:ext cx="47625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Insert a cylinder to make a pillars as shown on left.</a:t>
            </a:r>
          </a:p>
          <a:p>
            <a:r>
              <a:rPr lang="en-IN" dirty="0"/>
              <a:t>In edit mode, select the top face and Inset the face inwards. Then extrude the face up.</a:t>
            </a:r>
          </a:p>
          <a:p>
            <a:r>
              <a:rPr lang="en-IN" dirty="0"/>
              <a:t>Scale the face outwards.</a:t>
            </a:r>
          </a:p>
          <a:p>
            <a:r>
              <a:rPr lang="en-IN" dirty="0"/>
              <a:t>Again extrude the face upwards and finally scale the face inwards.</a:t>
            </a:r>
          </a:p>
          <a:p>
            <a:endParaRPr lang="en-IN" dirty="0"/>
          </a:p>
          <a:p>
            <a:endParaRPr lang="en-IN" dirty="0"/>
          </a:p>
          <a:p>
            <a:endParaRPr lang="en-IN" dirty="0"/>
          </a:p>
        </p:txBody>
      </p:sp>
      <p:pic>
        <p:nvPicPr>
          <p:cNvPr id="12" name="Picture 11">
            <a:extLst>
              <a:ext uri="{FF2B5EF4-FFF2-40B4-BE49-F238E27FC236}">
                <a16:creationId xmlns:a16="http://schemas.microsoft.com/office/drawing/2014/main" id="{E3FE0EB7-9FDB-450E-BF0A-FDF55F35E64C}"/>
              </a:ext>
            </a:extLst>
          </p:cNvPr>
          <p:cNvPicPr>
            <a:picLocks noChangeAspect="1"/>
          </p:cNvPicPr>
          <p:nvPr/>
        </p:nvPicPr>
        <p:blipFill>
          <a:blip r:embed="rId7"/>
          <a:stretch>
            <a:fillRect/>
          </a:stretch>
        </p:blipFill>
        <p:spPr>
          <a:xfrm>
            <a:off x="254213" y="1053979"/>
            <a:ext cx="2497373" cy="1583080"/>
          </a:xfrm>
          <a:prstGeom prst="rect">
            <a:avLst/>
          </a:prstGeom>
        </p:spPr>
      </p:pic>
    </p:spTree>
    <p:extLst>
      <p:ext uri="{BB962C8B-B14F-4D97-AF65-F5344CB8AC3E}">
        <p14:creationId xmlns:p14="http://schemas.microsoft.com/office/powerpoint/2010/main" val="33204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FF0AC-686A-442E-AB8F-3C18398B17DA}"/>
              </a:ext>
            </a:extLst>
          </p:cNvPr>
          <p:cNvPicPr>
            <a:picLocks noChangeAspect="1"/>
          </p:cNvPicPr>
          <p:nvPr/>
        </p:nvPicPr>
        <p:blipFill>
          <a:blip r:embed="rId2"/>
          <a:stretch>
            <a:fillRect/>
          </a:stretch>
        </p:blipFill>
        <p:spPr>
          <a:xfrm>
            <a:off x="7276465" y="1053978"/>
            <a:ext cx="3746693" cy="2375022"/>
          </a:xfrm>
          <a:prstGeom prst="rect">
            <a:avLst/>
          </a:prstGeom>
        </p:spPr>
      </p:pic>
      <p:pic>
        <p:nvPicPr>
          <p:cNvPr id="5" name="Picture 4">
            <a:extLst>
              <a:ext uri="{FF2B5EF4-FFF2-40B4-BE49-F238E27FC236}">
                <a16:creationId xmlns:a16="http://schemas.microsoft.com/office/drawing/2014/main" id="{C6B12F27-2B69-43B9-B83D-F78E83D438FE}"/>
              </a:ext>
            </a:extLst>
          </p:cNvPr>
          <p:cNvPicPr>
            <a:picLocks noChangeAspect="1"/>
          </p:cNvPicPr>
          <p:nvPr/>
        </p:nvPicPr>
        <p:blipFill>
          <a:blip r:embed="rId3"/>
          <a:stretch>
            <a:fillRect/>
          </a:stretch>
        </p:blipFill>
        <p:spPr>
          <a:xfrm>
            <a:off x="7379991" y="4300572"/>
            <a:ext cx="4210266" cy="1790792"/>
          </a:xfrm>
          <a:prstGeom prst="rect">
            <a:avLst/>
          </a:prstGeom>
        </p:spPr>
      </p:pic>
      <p:sp>
        <p:nvSpPr>
          <p:cNvPr id="4" name="Content Placeholder 2">
            <a:extLst>
              <a:ext uri="{FF2B5EF4-FFF2-40B4-BE49-F238E27FC236}">
                <a16:creationId xmlns:a16="http://schemas.microsoft.com/office/drawing/2014/main" id="{A5894317-5FD2-4FAC-BC20-9EF0A735A264}"/>
              </a:ext>
            </a:extLst>
          </p:cNvPr>
          <p:cNvSpPr txBox="1">
            <a:spLocks/>
          </p:cNvSpPr>
          <p:nvPr/>
        </p:nvSpPr>
        <p:spPr>
          <a:xfrm>
            <a:off x="628650" y="835025"/>
            <a:ext cx="58769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err="1"/>
              <a:t>Shift+D</a:t>
            </a:r>
            <a:r>
              <a:rPr lang="en-IN" dirty="0"/>
              <a:t> to duplicate the pillars and locate in the viewport accordingly.</a:t>
            </a:r>
          </a:p>
        </p:txBody>
      </p:sp>
    </p:spTree>
    <p:extLst>
      <p:ext uri="{BB962C8B-B14F-4D97-AF65-F5344CB8AC3E}">
        <p14:creationId xmlns:p14="http://schemas.microsoft.com/office/powerpoint/2010/main" val="4245433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DC8F3-2BAB-49F1-A704-9A640D11E4B1}"/>
              </a:ext>
            </a:extLst>
          </p:cNvPr>
          <p:cNvPicPr>
            <a:picLocks noChangeAspect="1"/>
          </p:cNvPicPr>
          <p:nvPr/>
        </p:nvPicPr>
        <p:blipFill>
          <a:blip r:embed="rId2"/>
          <a:stretch>
            <a:fillRect/>
          </a:stretch>
        </p:blipFill>
        <p:spPr>
          <a:xfrm>
            <a:off x="6597491" y="1343297"/>
            <a:ext cx="4134062" cy="1962251"/>
          </a:xfrm>
          <a:prstGeom prst="rect">
            <a:avLst/>
          </a:prstGeom>
        </p:spPr>
      </p:pic>
      <p:sp>
        <p:nvSpPr>
          <p:cNvPr id="4" name="Content Placeholder 2">
            <a:extLst>
              <a:ext uri="{FF2B5EF4-FFF2-40B4-BE49-F238E27FC236}">
                <a16:creationId xmlns:a16="http://schemas.microsoft.com/office/drawing/2014/main" id="{66D7B8CB-52C7-468A-A2E5-56A2C952BC8B}"/>
              </a:ext>
            </a:extLst>
          </p:cNvPr>
          <p:cNvSpPr txBox="1">
            <a:spLocks/>
          </p:cNvSpPr>
          <p:nvPr/>
        </p:nvSpPr>
        <p:spPr>
          <a:xfrm>
            <a:off x="628650" y="835025"/>
            <a:ext cx="51911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Take the measurement using the measurement tool in the object mode to keep note while duplicating.</a:t>
            </a:r>
          </a:p>
        </p:txBody>
      </p:sp>
    </p:spTree>
    <p:extLst>
      <p:ext uri="{BB962C8B-B14F-4D97-AF65-F5344CB8AC3E}">
        <p14:creationId xmlns:p14="http://schemas.microsoft.com/office/powerpoint/2010/main" val="3293142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9B59C-8B67-4884-A266-281AF1BF7F81}"/>
              </a:ext>
            </a:extLst>
          </p:cNvPr>
          <p:cNvPicPr>
            <a:picLocks noChangeAspect="1"/>
          </p:cNvPicPr>
          <p:nvPr/>
        </p:nvPicPr>
        <p:blipFill>
          <a:blip r:embed="rId2"/>
          <a:stretch>
            <a:fillRect/>
          </a:stretch>
        </p:blipFill>
        <p:spPr>
          <a:xfrm>
            <a:off x="1348328" y="4116518"/>
            <a:ext cx="3035456" cy="2482978"/>
          </a:xfrm>
          <a:prstGeom prst="rect">
            <a:avLst/>
          </a:prstGeom>
        </p:spPr>
      </p:pic>
      <p:pic>
        <p:nvPicPr>
          <p:cNvPr id="5" name="Picture 4">
            <a:extLst>
              <a:ext uri="{FF2B5EF4-FFF2-40B4-BE49-F238E27FC236}">
                <a16:creationId xmlns:a16="http://schemas.microsoft.com/office/drawing/2014/main" id="{2FBE48B6-976A-49C4-ACC0-33B5B5910E66}"/>
              </a:ext>
            </a:extLst>
          </p:cNvPr>
          <p:cNvPicPr>
            <a:picLocks noChangeAspect="1"/>
          </p:cNvPicPr>
          <p:nvPr/>
        </p:nvPicPr>
        <p:blipFill>
          <a:blip r:embed="rId3"/>
          <a:stretch>
            <a:fillRect/>
          </a:stretch>
        </p:blipFill>
        <p:spPr>
          <a:xfrm>
            <a:off x="8820149" y="3980780"/>
            <a:ext cx="2147347" cy="2618716"/>
          </a:xfrm>
          <a:prstGeom prst="rect">
            <a:avLst/>
          </a:prstGeom>
        </p:spPr>
      </p:pic>
      <p:pic>
        <p:nvPicPr>
          <p:cNvPr id="7" name="Picture 6">
            <a:extLst>
              <a:ext uri="{FF2B5EF4-FFF2-40B4-BE49-F238E27FC236}">
                <a16:creationId xmlns:a16="http://schemas.microsoft.com/office/drawing/2014/main" id="{7DDEC781-9446-4E12-84A1-859C8F9FB27B}"/>
              </a:ext>
            </a:extLst>
          </p:cNvPr>
          <p:cNvPicPr>
            <a:picLocks noChangeAspect="1"/>
          </p:cNvPicPr>
          <p:nvPr/>
        </p:nvPicPr>
        <p:blipFill>
          <a:blip r:embed="rId4"/>
          <a:stretch>
            <a:fillRect/>
          </a:stretch>
        </p:blipFill>
        <p:spPr>
          <a:xfrm>
            <a:off x="5473058" y="3924162"/>
            <a:ext cx="1917799" cy="2686188"/>
          </a:xfrm>
          <a:prstGeom prst="rect">
            <a:avLst/>
          </a:prstGeom>
        </p:spPr>
      </p:pic>
      <p:sp>
        <p:nvSpPr>
          <p:cNvPr id="6" name="Content Placeholder 2">
            <a:extLst>
              <a:ext uri="{FF2B5EF4-FFF2-40B4-BE49-F238E27FC236}">
                <a16:creationId xmlns:a16="http://schemas.microsoft.com/office/drawing/2014/main" id="{8D170766-A768-4D78-BDBA-8EC6B850BFF1}"/>
              </a:ext>
            </a:extLst>
          </p:cNvPr>
          <p:cNvSpPr txBox="1">
            <a:spLocks/>
          </p:cNvSpPr>
          <p:nvPr/>
        </p:nvSpPr>
        <p:spPr>
          <a:xfrm>
            <a:off x="737646" y="91591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Select the cube part of the model constructed till now. Delete the side faces</a:t>
            </a:r>
          </a:p>
        </p:txBody>
      </p:sp>
    </p:spTree>
    <p:extLst>
      <p:ext uri="{BB962C8B-B14F-4D97-AF65-F5344CB8AC3E}">
        <p14:creationId xmlns:p14="http://schemas.microsoft.com/office/powerpoint/2010/main" val="4107943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B4EE2-4569-4491-9B26-3F5918FA7293}"/>
              </a:ext>
            </a:extLst>
          </p:cNvPr>
          <p:cNvPicPr>
            <a:picLocks noChangeAspect="1"/>
          </p:cNvPicPr>
          <p:nvPr/>
        </p:nvPicPr>
        <p:blipFill>
          <a:blip r:embed="rId2"/>
          <a:stretch>
            <a:fillRect/>
          </a:stretch>
        </p:blipFill>
        <p:spPr>
          <a:xfrm>
            <a:off x="9105900" y="202888"/>
            <a:ext cx="2077220" cy="1226368"/>
          </a:xfrm>
          <a:prstGeom prst="rect">
            <a:avLst/>
          </a:prstGeom>
        </p:spPr>
      </p:pic>
      <p:pic>
        <p:nvPicPr>
          <p:cNvPr id="5" name="Picture 4">
            <a:extLst>
              <a:ext uri="{FF2B5EF4-FFF2-40B4-BE49-F238E27FC236}">
                <a16:creationId xmlns:a16="http://schemas.microsoft.com/office/drawing/2014/main" id="{63A9E1BD-C884-4FE3-809C-1FA9C568818A}"/>
              </a:ext>
            </a:extLst>
          </p:cNvPr>
          <p:cNvPicPr>
            <a:picLocks noChangeAspect="1"/>
          </p:cNvPicPr>
          <p:nvPr/>
        </p:nvPicPr>
        <p:blipFill>
          <a:blip r:embed="rId3"/>
          <a:stretch>
            <a:fillRect/>
          </a:stretch>
        </p:blipFill>
        <p:spPr>
          <a:xfrm>
            <a:off x="8952936" y="1573346"/>
            <a:ext cx="2488951" cy="1570410"/>
          </a:xfrm>
          <a:prstGeom prst="rect">
            <a:avLst/>
          </a:prstGeom>
        </p:spPr>
      </p:pic>
      <p:pic>
        <p:nvPicPr>
          <p:cNvPr id="7" name="Picture 6">
            <a:extLst>
              <a:ext uri="{FF2B5EF4-FFF2-40B4-BE49-F238E27FC236}">
                <a16:creationId xmlns:a16="http://schemas.microsoft.com/office/drawing/2014/main" id="{4E40BACF-FA51-47A6-A241-3790F734E001}"/>
              </a:ext>
            </a:extLst>
          </p:cNvPr>
          <p:cNvPicPr>
            <a:picLocks noChangeAspect="1"/>
          </p:cNvPicPr>
          <p:nvPr/>
        </p:nvPicPr>
        <p:blipFill>
          <a:blip r:embed="rId4"/>
          <a:stretch>
            <a:fillRect/>
          </a:stretch>
        </p:blipFill>
        <p:spPr>
          <a:xfrm>
            <a:off x="9021688" y="3287846"/>
            <a:ext cx="2245643" cy="1570410"/>
          </a:xfrm>
          <a:prstGeom prst="rect">
            <a:avLst/>
          </a:prstGeom>
        </p:spPr>
      </p:pic>
      <p:pic>
        <p:nvPicPr>
          <p:cNvPr id="9" name="Picture 8">
            <a:extLst>
              <a:ext uri="{FF2B5EF4-FFF2-40B4-BE49-F238E27FC236}">
                <a16:creationId xmlns:a16="http://schemas.microsoft.com/office/drawing/2014/main" id="{3B0903EF-9D75-43DD-BF55-DCD195AB589D}"/>
              </a:ext>
            </a:extLst>
          </p:cNvPr>
          <p:cNvPicPr>
            <a:picLocks noChangeAspect="1"/>
          </p:cNvPicPr>
          <p:nvPr/>
        </p:nvPicPr>
        <p:blipFill>
          <a:blip r:embed="rId5"/>
          <a:stretch>
            <a:fillRect/>
          </a:stretch>
        </p:blipFill>
        <p:spPr>
          <a:xfrm>
            <a:off x="8952936" y="5151304"/>
            <a:ext cx="2155044" cy="1077522"/>
          </a:xfrm>
          <a:prstGeom prst="rect">
            <a:avLst/>
          </a:prstGeom>
        </p:spPr>
      </p:pic>
      <p:sp>
        <p:nvSpPr>
          <p:cNvPr id="2" name="Arrow: Down 1">
            <a:extLst>
              <a:ext uri="{FF2B5EF4-FFF2-40B4-BE49-F238E27FC236}">
                <a16:creationId xmlns:a16="http://schemas.microsoft.com/office/drawing/2014/main" id="{7ED6BE14-8453-4FD9-BBFC-67FA32304E64}"/>
              </a:ext>
            </a:extLst>
          </p:cNvPr>
          <p:cNvSpPr/>
          <p:nvPr/>
        </p:nvSpPr>
        <p:spPr>
          <a:xfrm>
            <a:off x="8067675" y="323850"/>
            <a:ext cx="619125" cy="5810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15E0A423-D9B1-4427-818E-FC997541AB30}"/>
              </a:ext>
            </a:extLst>
          </p:cNvPr>
          <p:cNvSpPr txBox="1">
            <a:spLocks/>
          </p:cNvSpPr>
          <p:nvPr/>
        </p:nvSpPr>
        <p:spPr>
          <a:xfrm>
            <a:off x="628650" y="835025"/>
            <a:ext cx="68961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err="1"/>
              <a:t>Shift+D</a:t>
            </a:r>
            <a:r>
              <a:rPr lang="en-IN" dirty="0"/>
              <a:t> to duplicate the cube part of the model. </a:t>
            </a:r>
          </a:p>
          <a:p>
            <a:r>
              <a:rPr lang="en-IN" dirty="0"/>
              <a:t>Translate it farther. Delete the side and behind faces.</a:t>
            </a:r>
          </a:p>
          <a:p>
            <a:r>
              <a:rPr lang="en-IN" dirty="0"/>
              <a:t>Place the edited piece as the sideward door on left of the model.</a:t>
            </a:r>
          </a:p>
        </p:txBody>
      </p:sp>
    </p:spTree>
    <p:extLst>
      <p:ext uri="{BB962C8B-B14F-4D97-AF65-F5344CB8AC3E}">
        <p14:creationId xmlns:p14="http://schemas.microsoft.com/office/powerpoint/2010/main" val="54274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DA7FEE-3AFB-46D6-BCDC-F39EB8E0E3B6}"/>
              </a:ext>
            </a:extLst>
          </p:cNvPr>
          <p:cNvPicPr>
            <a:picLocks noChangeAspect="1"/>
          </p:cNvPicPr>
          <p:nvPr/>
        </p:nvPicPr>
        <p:blipFill rotWithShape="1">
          <a:blip r:embed="rId2"/>
          <a:srcRect t="3888" r="17031" b="25277"/>
          <a:stretch/>
        </p:blipFill>
        <p:spPr>
          <a:xfrm>
            <a:off x="6505575" y="561975"/>
            <a:ext cx="5375126" cy="2581275"/>
          </a:xfrm>
          <a:prstGeom prst="rect">
            <a:avLst/>
          </a:prstGeom>
        </p:spPr>
      </p:pic>
      <p:sp>
        <p:nvSpPr>
          <p:cNvPr id="6" name="Content Placeholder 2">
            <a:extLst>
              <a:ext uri="{FF2B5EF4-FFF2-40B4-BE49-F238E27FC236}">
                <a16:creationId xmlns:a16="http://schemas.microsoft.com/office/drawing/2014/main" id="{B64CCB30-1DD9-40DD-8F6B-EDD82E2F262B}"/>
              </a:ext>
            </a:extLst>
          </p:cNvPr>
          <p:cNvSpPr txBox="1">
            <a:spLocks/>
          </p:cNvSpPr>
          <p:nvPr/>
        </p:nvSpPr>
        <p:spPr>
          <a:xfrm>
            <a:off x="628650" y="835025"/>
            <a:ext cx="58769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err="1"/>
              <a:t>Shift+D</a:t>
            </a:r>
            <a:r>
              <a:rPr lang="en-IN" dirty="0"/>
              <a:t> to duplicate everything except the image.</a:t>
            </a:r>
          </a:p>
          <a:p>
            <a:r>
              <a:rPr lang="en-IN" dirty="0"/>
              <a:t>Then rotate it to make a base construction of the monument.</a:t>
            </a:r>
          </a:p>
        </p:txBody>
      </p:sp>
    </p:spTree>
    <p:extLst>
      <p:ext uri="{BB962C8B-B14F-4D97-AF65-F5344CB8AC3E}">
        <p14:creationId xmlns:p14="http://schemas.microsoft.com/office/powerpoint/2010/main" val="3008230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18ECE-4EF8-4CDD-8FDB-B301CE9BF876}"/>
              </a:ext>
            </a:extLst>
          </p:cNvPr>
          <p:cNvPicPr>
            <a:picLocks noChangeAspect="1"/>
          </p:cNvPicPr>
          <p:nvPr/>
        </p:nvPicPr>
        <p:blipFill>
          <a:blip r:embed="rId2"/>
          <a:stretch>
            <a:fillRect/>
          </a:stretch>
        </p:blipFill>
        <p:spPr>
          <a:xfrm>
            <a:off x="8920100" y="700679"/>
            <a:ext cx="1494423" cy="1590837"/>
          </a:xfrm>
          <a:prstGeom prst="rect">
            <a:avLst/>
          </a:prstGeom>
        </p:spPr>
      </p:pic>
      <p:pic>
        <p:nvPicPr>
          <p:cNvPr id="5" name="Picture 4">
            <a:extLst>
              <a:ext uri="{FF2B5EF4-FFF2-40B4-BE49-F238E27FC236}">
                <a16:creationId xmlns:a16="http://schemas.microsoft.com/office/drawing/2014/main" id="{3C3EDD46-9F7F-4F81-B928-FEBC2F5437C2}"/>
              </a:ext>
            </a:extLst>
          </p:cNvPr>
          <p:cNvPicPr>
            <a:picLocks noChangeAspect="1"/>
          </p:cNvPicPr>
          <p:nvPr/>
        </p:nvPicPr>
        <p:blipFill>
          <a:blip r:embed="rId3"/>
          <a:stretch>
            <a:fillRect/>
          </a:stretch>
        </p:blipFill>
        <p:spPr>
          <a:xfrm>
            <a:off x="9153429" y="2990718"/>
            <a:ext cx="1027766" cy="1476508"/>
          </a:xfrm>
          <a:prstGeom prst="rect">
            <a:avLst/>
          </a:prstGeom>
        </p:spPr>
      </p:pic>
      <p:pic>
        <p:nvPicPr>
          <p:cNvPr id="7" name="Picture 6">
            <a:extLst>
              <a:ext uri="{FF2B5EF4-FFF2-40B4-BE49-F238E27FC236}">
                <a16:creationId xmlns:a16="http://schemas.microsoft.com/office/drawing/2014/main" id="{D563FAEB-60E7-441D-A80F-146F719E4590}"/>
              </a:ext>
            </a:extLst>
          </p:cNvPr>
          <p:cNvPicPr>
            <a:picLocks noChangeAspect="1"/>
          </p:cNvPicPr>
          <p:nvPr/>
        </p:nvPicPr>
        <p:blipFill>
          <a:blip r:embed="rId4"/>
          <a:stretch>
            <a:fillRect/>
          </a:stretch>
        </p:blipFill>
        <p:spPr>
          <a:xfrm>
            <a:off x="8707592" y="4566484"/>
            <a:ext cx="2416093" cy="1958141"/>
          </a:xfrm>
          <a:prstGeom prst="rect">
            <a:avLst/>
          </a:prstGeom>
        </p:spPr>
      </p:pic>
      <p:sp>
        <p:nvSpPr>
          <p:cNvPr id="2" name="Arrow: Down 1">
            <a:extLst>
              <a:ext uri="{FF2B5EF4-FFF2-40B4-BE49-F238E27FC236}">
                <a16:creationId xmlns:a16="http://schemas.microsoft.com/office/drawing/2014/main" id="{FD22C917-74AC-4C4A-B7AD-52C02232AB5E}"/>
              </a:ext>
            </a:extLst>
          </p:cNvPr>
          <p:cNvSpPr/>
          <p:nvPr/>
        </p:nvSpPr>
        <p:spPr>
          <a:xfrm>
            <a:off x="7591425" y="333375"/>
            <a:ext cx="742950" cy="5953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ontent Placeholder 2">
            <a:extLst>
              <a:ext uri="{FF2B5EF4-FFF2-40B4-BE49-F238E27FC236}">
                <a16:creationId xmlns:a16="http://schemas.microsoft.com/office/drawing/2014/main" id="{3BA3A732-CF6B-4032-82D4-5C35A10980F2}"/>
              </a:ext>
            </a:extLst>
          </p:cNvPr>
          <p:cNvSpPr txBox="1">
            <a:spLocks/>
          </p:cNvSpPr>
          <p:nvPr/>
        </p:nvSpPr>
        <p:spPr>
          <a:xfrm>
            <a:off x="628650" y="835025"/>
            <a:ext cx="58769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There is a space on top after placing everything as per the correct positions. Therefore either insert a plane or a cube to cover the space.</a:t>
            </a:r>
          </a:p>
        </p:txBody>
      </p:sp>
    </p:spTree>
    <p:extLst>
      <p:ext uri="{BB962C8B-B14F-4D97-AF65-F5344CB8AC3E}">
        <p14:creationId xmlns:p14="http://schemas.microsoft.com/office/powerpoint/2010/main" val="155284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B6DE4-E4D1-4EFA-B6CC-8311766469AD}"/>
              </a:ext>
            </a:extLst>
          </p:cNvPr>
          <p:cNvPicPr>
            <a:picLocks noChangeAspect="1"/>
          </p:cNvPicPr>
          <p:nvPr/>
        </p:nvPicPr>
        <p:blipFill>
          <a:blip r:embed="rId2"/>
          <a:stretch>
            <a:fillRect/>
          </a:stretch>
        </p:blipFill>
        <p:spPr>
          <a:xfrm>
            <a:off x="6620313" y="513434"/>
            <a:ext cx="2272357" cy="1472824"/>
          </a:xfrm>
          <a:prstGeom prst="rect">
            <a:avLst/>
          </a:prstGeom>
        </p:spPr>
      </p:pic>
      <p:pic>
        <p:nvPicPr>
          <p:cNvPr id="5" name="Picture 4">
            <a:extLst>
              <a:ext uri="{FF2B5EF4-FFF2-40B4-BE49-F238E27FC236}">
                <a16:creationId xmlns:a16="http://schemas.microsoft.com/office/drawing/2014/main" id="{10DF5FA9-D1D4-44D3-AF53-54CC077F71D7}"/>
              </a:ext>
            </a:extLst>
          </p:cNvPr>
          <p:cNvPicPr>
            <a:picLocks noChangeAspect="1"/>
          </p:cNvPicPr>
          <p:nvPr/>
        </p:nvPicPr>
        <p:blipFill>
          <a:blip r:embed="rId3"/>
          <a:stretch>
            <a:fillRect/>
          </a:stretch>
        </p:blipFill>
        <p:spPr>
          <a:xfrm>
            <a:off x="9118750" y="513434"/>
            <a:ext cx="2444876" cy="1473276"/>
          </a:xfrm>
          <a:prstGeom prst="rect">
            <a:avLst/>
          </a:prstGeom>
        </p:spPr>
      </p:pic>
      <p:pic>
        <p:nvPicPr>
          <p:cNvPr id="7" name="Picture 6">
            <a:extLst>
              <a:ext uri="{FF2B5EF4-FFF2-40B4-BE49-F238E27FC236}">
                <a16:creationId xmlns:a16="http://schemas.microsoft.com/office/drawing/2014/main" id="{B4E0531D-F38B-4B3C-9B4A-D6621550C138}"/>
              </a:ext>
            </a:extLst>
          </p:cNvPr>
          <p:cNvPicPr>
            <a:picLocks noChangeAspect="1"/>
          </p:cNvPicPr>
          <p:nvPr/>
        </p:nvPicPr>
        <p:blipFill>
          <a:blip r:embed="rId4"/>
          <a:stretch>
            <a:fillRect/>
          </a:stretch>
        </p:blipFill>
        <p:spPr>
          <a:xfrm>
            <a:off x="9027483" y="3092236"/>
            <a:ext cx="2376394" cy="1069377"/>
          </a:xfrm>
          <a:prstGeom prst="rect">
            <a:avLst/>
          </a:prstGeom>
        </p:spPr>
      </p:pic>
      <p:pic>
        <p:nvPicPr>
          <p:cNvPr id="9" name="Picture 8">
            <a:extLst>
              <a:ext uri="{FF2B5EF4-FFF2-40B4-BE49-F238E27FC236}">
                <a16:creationId xmlns:a16="http://schemas.microsoft.com/office/drawing/2014/main" id="{263659CE-5C98-4B44-B70F-F4FFD74DC770}"/>
              </a:ext>
            </a:extLst>
          </p:cNvPr>
          <p:cNvPicPr>
            <a:picLocks noChangeAspect="1"/>
          </p:cNvPicPr>
          <p:nvPr/>
        </p:nvPicPr>
        <p:blipFill>
          <a:blip r:embed="rId5"/>
          <a:stretch>
            <a:fillRect/>
          </a:stretch>
        </p:blipFill>
        <p:spPr>
          <a:xfrm>
            <a:off x="6443417" y="2955442"/>
            <a:ext cx="2326037" cy="1232799"/>
          </a:xfrm>
          <a:prstGeom prst="rect">
            <a:avLst/>
          </a:prstGeom>
        </p:spPr>
      </p:pic>
      <p:pic>
        <p:nvPicPr>
          <p:cNvPr id="11" name="Picture 10">
            <a:extLst>
              <a:ext uri="{FF2B5EF4-FFF2-40B4-BE49-F238E27FC236}">
                <a16:creationId xmlns:a16="http://schemas.microsoft.com/office/drawing/2014/main" id="{A3AE9943-1BA1-4072-94A2-ED77876AE3FA}"/>
              </a:ext>
            </a:extLst>
          </p:cNvPr>
          <p:cNvPicPr>
            <a:picLocks noChangeAspect="1"/>
          </p:cNvPicPr>
          <p:nvPr/>
        </p:nvPicPr>
        <p:blipFill>
          <a:blip r:embed="rId6"/>
          <a:stretch>
            <a:fillRect/>
          </a:stretch>
        </p:blipFill>
        <p:spPr>
          <a:xfrm>
            <a:off x="6606243" y="5204362"/>
            <a:ext cx="2422113" cy="1167805"/>
          </a:xfrm>
          <a:prstGeom prst="rect">
            <a:avLst/>
          </a:prstGeom>
        </p:spPr>
      </p:pic>
      <p:sp>
        <p:nvSpPr>
          <p:cNvPr id="4" name="Arrow: Bent-Up 3">
            <a:extLst>
              <a:ext uri="{FF2B5EF4-FFF2-40B4-BE49-F238E27FC236}">
                <a16:creationId xmlns:a16="http://schemas.microsoft.com/office/drawing/2014/main" id="{DDFEBFB7-BD8D-4AC4-B6FE-27118FEBD297}"/>
              </a:ext>
            </a:extLst>
          </p:cNvPr>
          <p:cNvSpPr/>
          <p:nvPr/>
        </p:nvSpPr>
        <p:spPr>
          <a:xfrm rot="10800000">
            <a:off x="7156173" y="4298510"/>
            <a:ext cx="3876261" cy="7955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Bent 5">
            <a:extLst>
              <a:ext uri="{FF2B5EF4-FFF2-40B4-BE49-F238E27FC236}">
                <a16:creationId xmlns:a16="http://schemas.microsoft.com/office/drawing/2014/main" id="{3FEEA114-0F14-4822-99FB-1F37471EB8CA}"/>
              </a:ext>
            </a:extLst>
          </p:cNvPr>
          <p:cNvSpPr/>
          <p:nvPr/>
        </p:nvSpPr>
        <p:spPr>
          <a:xfrm rot="5400000">
            <a:off x="8448261" y="452928"/>
            <a:ext cx="894522" cy="42738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Content Placeholder 2">
            <a:extLst>
              <a:ext uri="{FF2B5EF4-FFF2-40B4-BE49-F238E27FC236}">
                <a16:creationId xmlns:a16="http://schemas.microsoft.com/office/drawing/2014/main" id="{32E0E88F-4201-45DC-95DB-55BDA108FE79}"/>
              </a:ext>
            </a:extLst>
          </p:cNvPr>
          <p:cNvSpPr txBox="1">
            <a:spLocks/>
          </p:cNvSpPr>
          <p:nvPr/>
        </p:nvSpPr>
        <p:spPr>
          <a:xfrm>
            <a:off x="290509" y="314448"/>
            <a:ext cx="6152908" cy="3313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To make the dome, place a cylinder on the top surface which was recently covered up in the last slide.</a:t>
            </a:r>
          </a:p>
          <a:p>
            <a:r>
              <a:rPr lang="en-IN" dirty="0"/>
              <a:t>Scale it down, go to edit mode. Select the top face. Extrude it by face. Then scale the face inwards.</a:t>
            </a:r>
          </a:p>
          <a:p>
            <a:r>
              <a:rPr lang="en-IN" dirty="0"/>
              <a:t>Insert a loop cut.</a:t>
            </a:r>
          </a:p>
          <a:p>
            <a:r>
              <a:rPr lang="en-IN" dirty="0"/>
              <a:t>Scale out the recently made edge by the loop cut. </a:t>
            </a:r>
          </a:p>
          <a:p>
            <a:r>
              <a:rPr lang="en-IN" dirty="0"/>
              <a:t>Insert another loop cut below the recently scaled edge and do the same step as above.</a:t>
            </a:r>
          </a:p>
          <a:p>
            <a:r>
              <a:rPr lang="en-IN" dirty="0"/>
              <a:t>Press </a:t>
            </a:r>
            <a:r>
              <a:rPr lang="en-IN" dirty="0" err="1"/>
              <a:t>Ctrl+B</a:t>
            </a:r>
            <a:r>
              <a:rPr lang="en-IN" dirty="0"/>
              <a:t> to bevel and scroll up the cursor to increase cut, to make the dome shape smoother.</a:t>
            </a:r>
          </a:p>
        </p:txBody>
      </p:sp>
    </p:spTree>
    <p:extLst>
      <p:ext uri="{BB962C8B-B14F-4D97-AF65-F5344CB8AC3E}">
        <p14:creationId xmlns:p14="http://schemas.microsoft.com/office/powerpoint/2010/main" val="319410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07E5-3372-4BEC-AF9C-0FD1D4A7A4B5}"/>
              </a:ext>
            </a:extLst>
          </p:cNvPr>
          <p:cNvSpPr>
            <a:spLocks noGrp="1"/>
          </p:cNvSpPr>
          <p:nvPr>
            <p:ph type="title"/>
          </p:nvPr>
        </p:nvSpPr>
        <p:spPr/>
        <p:txBody>
          <a:bodyPr/>
          <a:lstStyle/>
          <a:p>
            <a:r>
              <a:rPr lang="en-IN" dirty="0"/>
              <a:t>Idea and theme-</a:t>
            </a:r>
          </a:p>
        </p:txBody>
      </p:sp>
      <p:sp>
        <p:nvSpPr>
          <p:cNvPr id="3" name="Content Placeholder 2">
            <a:extLst>
              <a:ext uri="{FF2B5EF4-FFF2-40B4-BE49-F238E27FC236}">
                <a16:creationId xmlns:a16="http://schemas.microsoft.com/office/drawing/2014/main" id="{F6D9E82D-0C0A-451D-80F9-C03341DB5303}"/>
              </a:ext>
            </a:extLst>
          </p:cNvPr>
          <p:cNvSpPr>
            <a:spLocks noGrp="1"/>
          </p:cNvSpPr>
          <p:nvPr>
            <p:ph idx="1"/>
          </p:nvPr>
        </p:nvSpPr>
        <p:spPr/>
        <p:txBody>
          <a:bodyPr/>
          <a:lstStyle/>
          <a:p>
            <a:r>
              <a:rPr lang="en-IN" dirty="0"/>
              <a:t>One of the characters from the game ‘Among Us’ arrived at Taj Mahal for a discovery task.</a:t>
            </a:r>
          </a:p>
          <a:p>
            <a:r>
              <a:rPr lang="en-IN" dirty="0"/>
              <a:t>While he runs around, a surprise colourful snowfall occurs.</a:t>
            </a:r>
          </a:p>
          <a:p>
            <a:r>
              <a:rPr lang="en-IN" dirty="0"/>
              <a:t>As he runs, the camera follows his movements around the monument. </a:t>
            </a:r>
          </a:p>
          <a:p>
            <a:r>
              <a:rPr lang="en-IN" dirty="0"/>
              <a:t>In the very short animation, with the character we navigate little bit around Taj Mahal.</a:t>
            </a:r>
          </a:p>
        </p:txBody>
      </p:sp>
    </p:spTree>
    <p:extLst>
      <p:ext uri="{BB962C8B-B14F-4D97-AF65-F5344CB8AC3E}">
        <p14:creationId xmlns:p14="http://schemas.microsoft.com/office/powerpoint/2010/main" val="3546229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8F75F5-6A57-4352-97AE-52DE4ECB0AE0}"/>
              </a:ext>
            </a:extLst>
          </p:cNvPr>
          <p:cNvPicPr>
            <a:picLocks noChangeAspect="1"/>
          </p:cNvPicPr>
          <p:nvPr/>
        </p:nvPicPr>
        <p:blipFill>
          <a:blip r:embed="rId2"/>
          <a:stretch>
            <a:fillRect/>
          </a:stretch>
        </p:blipFill>
        <p:spPr>
          <a:xfrm>
            <a:off x="9521762" y="473017"/>
            <a:ext cx="1695537" cy="1295467"/>
          </a:xfrm>
          <a:prstGeom prst="rect">
            <a:avLst/>
          </a:prstGeom>
        </p:spPr>
      </p:pic>
      <p:pic>
        <p:nvPicPr>
          <p:cNvPr id="5" name="Picture 4">
            <a:extLst>
              <a:ext uri="{FF2B5EF4-FFF2-40B4-BE49-F238E27FC236}">
                <a16:creationId xmlns:a16="http://schemas.microsoft.com/office/drawing/2014/main" id="{1F64FCAD-A0CA-45AF-AE8F-90B279D85B8A}"/>
              </a:ext>
            </a:extLst>
          </p:cNvPr>
          <p:cNvPicPr>
            <a:picLocks noChangeAspect="1"/>
          </p:cNvPicPr>
          <p:nvPr/>
        </p:nvPicPr>
        <p:blipFill>
          <a:blip r:embed="rId3"/>
          <a:stretch>
            <a:fillRect/>
          </a:stretch>
        </p:blipFill>
        <p:spPr>
          <a:xfrm>
            <a:off x="9521762" y="2451050"/>
            <a:ext cx="2343270" cy="977950"/>
          </a:xfrm>
          <a:prstGeom prst="rect">
            <a:avLst/>
          </a:prstGeom>
        </p:spPr>
      </p:pic>
      <p:pic>
        <p:nvPicPr>
          <p:cNvPr id="7" name="Picture 6">
            <a:extLst>
              <a:ext uri="{FF2B5EF4-FFF2-40B4-BE49-F238E27FC236}">
                <a16:creationId xmlns:a16="http://schemas.microsoft.com/office/drawing/2014/main" id="{ABA18DB8-7DE3-413C-A634-D8C5F12B2A3F}"/>
              </a:ext>
            </a:extLst>
          </p:cNvPr>
          <p:cNvPicPr>
            <a:picLocks noChangeAspect="1"/>
          </p:cNvPicPr>
          <p:nvPr/>
        </p:nvPicPr>
        <p:blipFill>
          <a:blip r:embed="rId4"/>
          <a:stretch>
            <a:fillRect/>
          </a:stretch>
        </p:blipFill>
        <p:spPr>
          <a:xfrm>
            <a:off x="9521762" y="3988378"/>
            <a:ext cx="2425825" cy="1714588"/>
          </a:xfrm>
          <a:prstGeom prst="rect">
            <a:avLst/>
          </a:prstGeom>
        </p:spPr>
      </p:pic>
      <p:sp>
        <p:nvSpPr>
          <p:cNvPr id="8" name="Content Placeholder 2">
            <a:extLst>
              <a:ext uri="{FF2B5EF4-FFF2-40B4-BE49-F238E27FC236}">
                <a16:creationId xmlns:a16="http://schemas.microsoft.com/office/drawing/2014/main" id="{CA61DABB-6368-4D9C-A1A8-0D0EC3F6B98E}"/>
              </a:ext>
            </a:extLst>
          </p:cNvPr>
          <p:cNvSpPr txBox="1">
            <a:spLocks/>
          </p:cNvSpPr>
          <p:nvPr/>
        </p:nvSpPr>
        <p:spPr>
          <a:xfrm>
            <a:off x="628650" y="835025"/>
            <a:ext cx="80200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To make a pillar on top of the main dome-</a:t>
            </a:r>
          </a:p>
          <a:p>
            <a:r>
              <a:rPr lang="en-IN" dirty="0"/>
              <a:t>Insert a small cylinder.</a:t>
            </a:r>
          </a:p>
          <a:p>
            <a:r>
              <a:rPr lang="en-IN" dirty="0"/>
              <a:t>In edit mode extrude up. Then scale the face outwards.</a:t>
            </a:r>
          </a:p>
          <a:p>
            <a:r>
              <a:rPr lang="en-IN" dirty="0"/>
              <a:t>Extrude up again and scale the face inwards. Then make a loop cut and then scale out the faces enclosed in the upper part of loop.</a:t>
            </a:r>
          </a:p>
        </p:txBody>
      </p:sp>
      <p:sp>
        <p:nvSpPr>
          <p:cNvPr id="9" name="Arrow: Down 8">
            <a:extLst>
              <a:ext uri="{FF2B5EF4-FFF2-40B4-BE49-F238E27FC236}">
                <a16:creationId xmlns:a16="http://schemas.microsoft.com/office/drawing/2014/main" id="{514C78A8-3321-4C25-B085-0B5C2576F85E}"/>
              </a:ext>
            </a:extLst>
          </p:cNvPr>
          <p:cNvSpPr/>
          <p:nvPr/>
        </p:nvSpPr>
        <p:spPr>
          <a:xfrm>
            <a:off x="8724900" y="473017"/>
            <a:ext cx="581025" cy="54134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4211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FB8EB8-03A0-417A-9EBE-C8D7998ADDFA}"/>
              </a:ext>
            </a:extLst>
          </p:cNvPr>
          <p:cNvPicPr>
            <a:picLocks noChangeAspect="1"/>
          </p:cNvPicPr>
          <p:nvPr/>
        </p:nvPicPr>
        <p:blipFill>
          <a:blip r:embed="rId2"/>
          <a:stretch>
            <a:fillRect/>
          </a:stretch>
        </p:blipFill>
        <p:spPr>
          <a:xfrm>
            <a:off x="6735673" y="125528"/>
            <a:ext cx="1378021" cy="1397072"/>
          </a:xfrm>
          <a:prstGeom prst="rect">
            <a:avLst/>
          </a:prstGeom>
        </p:spPr>
      </p:pic>
      <p:pic>
        <p:nvPicPr>
          <p:cNvPr id="6" name="Picture 5">
            <a:extLst>
              <a:ext uri="{FF2B5EF4-FFF2-40B4-BE49-F238E27FC236}">
                <a16:creationId xmlns:a16="http://schemas.microsoft.com/office/drawing/2014/main" id="{3A762F82-1B91-4D73-B0AC-0FF6345ED6AE}"/>
              </a:ext>
            </a:extLst>
          </p:cNvPr>
          <p:cNvPicPr>
            <a:picLocks noChangeAspect="1"/>
          </p:cNvPicPr>
          <p:nvPr/>
        </p:nvPicPr>
        <p:blipFill>
          <a:blip r:embed="rId3"/>
          <a:stretch>
            <a:fillRect/>
          </a:stretch>
        </p:blipFill>
        <p:spPr>
          <a:xfrm>
            <a:off x="8686800" y="-62632"/>
            <a:ext cx="1816193" cy="1778091"/>
          </a:xfrm>
          <a:prstGeom prst="rect">
            <a:avLst/>
          </a:prstGeom>
        </p:spPr>
      </p:pic>
      <p:pic>
        <p:nvPicPr>
          <p:cNvPr id="8" name="Picture 7">
            <a:extLst>
              <a:ext uri="{FF2B5EF4-FFF2-40B4-BE49-F238E27FC236}">
                <a16:creationId xmlns:a16="http://schemas.microsoft.com/office/drawing/2014/main" id="{56D4C575-BF07-444A-94A6-DE7AB6D10BF1}"/>
              </a:ext>
            </a:extLst>
          </p:cNvPr>
          <p:cNvPicPr>
            <a:picLocks noChangeAspect="1"/>
          </p:cNvPicPr>
          <p:nvPr/>
        </p:nvPicPr>
        <p:blipFill>
          <a:blip r:embed="rId4"/>
          <a:stretch>
            <a:fillRect/>
          </a:stretch>
        </p:blipFill>
        <p:spPr>
          <a:xfrm>
            <a:off x="9369378" y="2365776"/>
            <a:ext cx="1308146" cy="1583546"/>
          </a:xfrm>
          <a:prstGeom prst="rect">
            <a:avLst/>
          </a:prstGeom>
        </p:spPr>
      </p:pic>
      <p:pic>
        <p:nvPicPr>
          <p:cNvPr id="10" name="Picture 9">
            <a:extLst>
              <a:ext uri="{FF2B5EF4-FFF2-40B4-BE49-F238E27FC236}">
                <a16:creationId xmlns:a16="http://schemas.microsoft.com/office/drawing/2014/main" id="{3E0F78D8-CD9A-4209-8153-1D3462C8FFE0}"/>
              </a:ext>
            </a:extLst>
          </p:cNvPr>
          <p:cNvPicPr>
            <a:picLocks noChangeAspect="1"/>
          </p:cNvPicPr>
          <p:nvPr/>
        </p:nvPicPr>
        <p:blipFill>
          <a:blip r:embed="rId5"/>
          <a:stretch>
            <a:fillRect/>
          </a:stretch>
        </p:blipFill>
        <p:spPr>
          <a:xfrm>
            <a:off x="6735673" y="2406709"/>
            <a:ext cx="984301" cy="1428823"/>
          </a:xfrm>
          <a:prstGeom prst="rect">
            <a:avLst/>
          </a:prstGeom>
        </p:spPr>
      </p:pic>
      <p:pic>
        <p:nvPicPr>
          <p:cNvPr id="12" name="Picture 11">
            <a:extLst>
              <a:ext uri="{FF2B5EF4-FFF2-40B4-BE49-F238E27FC236}">
                <a16:creationId xmlns:a16="http://schemas.microsoft.com/office/drawing/2014/main" id="{009995F2-8147-46D2-8DC5-1781F8203E8F}"/>
              </a:ext>
            </a:extLst>
          </p:cNvPr>
          <p:cNvPicPr>
            <a:picLocks noChangeAspect="1"/>
          </p:cNvPicPr>
          <p:nvPr/>
        </p:nvPicPr>
        <p:blipFill>
          <a:blip r:embed="rId6"/>
          <a:stretch>
            <a:fillRect/>
          </a:stretch>
        </p:blipFill>
        <p:spPr>
          <a:xfrm>
            <a:off x="6778577" y="4719641"/>
            <a:ext cx="1685925" cy="1404128"/>
          </a:xfrm>
          <a:prstGeom prst="rect">
            <a:avLst/>
          </a:prstGeom>
        </p:spPr>
      </p:pic>
      <p:pic>
        <p:nvPicPr>
          <p:cNvPr id="14" name="Picture 13">
            <a:extLst>
              <a:ext uri="{FF2B5EF4-FFF2-40B4-BE49-F238E27FC236}">
                <a16:creationId xmlns:a16="http://schemas.microsoft.com/office/drawing/2014/main" id="{7F5EDB2F-6F08-46D5-AD39-9BCB7FF0AC35}"/>
              </a:ext>
            </a:extLst>
          </p:cNvPr>
          <p:cNvPicPr>
            <a:picLocks noChangeAspect="1"/>
          </p:cNvPicPr>
          <p:nvPr/>
        </p:nvPicPr>
        <p:blipFill>
          <a:blip r:embed="rId7"/>
          <a:stretch>
            <a:fillRect/>
          </a:stretch>
        </p:blipFill>
        <p:spPr>
          <a:xfrm>
            <a:off x="8607429" y="4838731"/>
            <a:ext cx="1251014" cy="997001"/>
          </a:xfrm>
          <a:prstGeom prst="rect">
            <a:avLst/>
          </a:prstGeom>
        </p:spPr>
      </p:pic>
      <p:pic>
        <p:nvPicPr>
          <p:cNvPr id="16" name="Picture 15">
            <a:extLst>
              <a:ext uri="{FF2B5EF4-FFF2-40B4-BE49-F238E27FC236}">
                <a16:creationId xmlns:a16="http://schemas.microsoft.com/office/drawing/2014/main" id="{E0951703-1BB2-4CFF-8784-5FD500017F9E}"/>
              </a:ext>
            </a:extLst>
          </p:cNvPr>
          <p:cNvPicPr>
            <a:picLocks noChangeAspect="1"/>
          </p:cNvPicPr>
          <p:nvPr/>
        </p:nvPicPr>
        <p:blipFill>
          <a:blip r:embed="rId8"/>
          <a:stretch>
            <a:fillRect/>
          </a:stretch>
        </p:blipFill>
        <p:spPr>
          <a:xfrm>
            <a:off x="10202731" y="4635167"/>
            <a:ext cx="1906713" cy="1404128"/>
          </a:xfrm>
          <a:prstGeom prst="rect">
            <a:avLst/>
          </a:prstGeom>
        </p:spPr>
      </p:pic>
      <p:sp>
        <p:nvSpPr>
          <p:cNvPr id="17" name="Arrow: Bent 16">
            <a:extLst>
              <a:ext uri="{FF2B5EF4-FFF2-40B4-BE49-F238E27FC236}">
                <a16:creationId xmlns:a16="http://schemas.microsoft.com/office/drawing/2014/main" id="{D6B59B32-78B9-421E-8CDC-47FE0205C5FF}"/>
              </a:ext>
            </a:extLst>
          </p:cNvPr>
          <p:cNvSpPr/>
          <p:nvPr/>
        </p:nvSpPr>
        <p:spPr>
          <a:xfrm rot="5400000">
            <a:off x="8442351" y="124725"/>
            <a:ext cx="488899" cy="371152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Bent-Up 17">
            <a:extLst>
              <a:ext uri="{FF2B5EF4-FFF2-40B4-BE49-F238E27FC236}">
                <a16:creationId xmlns:a16="http://schemas.microsoft.com/office/drawing/2014/main" id="{E2A7526E-42E7-46FA-AE37-0DA27DE938B8}"/>
              </a:ext>
            </a:extLst>
          </p:cNvPr>
          <p:cNvSpPr/>
          <p:nvPr/>
        </p:nvSpPr>
        <p:spPr>
          <a:xfrm rot="10800000">
            <a:off x="6778577" y="3987074"/>
            <a:ext cx="2705100" cy="58102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Left 18">
            <a:extLst>
              <a:ext uri="{FF2B5EF4-FFF2-40B4-BE49-F238E27FC236}">
                <a16:creationId xmlns:a16="http://schemas.microsoft.com/office/drawing/2014/main" id="{C1B1C07D-4C04-4D38-BCC1-ED0E6E2A3ACB}"/>
              </a:ext>
            </a:extLst>
          </p:cNvPr>
          <p:cNvSpPr/>
          <p:nvPr/>
        </p:nvSpPr>
        <p:spPr>
          <a:xfrm flipH="1">
            <a:off x="6735673" y="6166590"/>
            <a:ext cx="5137199" cy="4556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Content Placeholder 2">
            <a:extLst>
              <a:ext uri="{FF2B5EF4-FFF2-40B4-BE49-F238E27FC236}">
                <a16:creationId xmlns:a16="http://schemas.microsoft.com/office/drawing/2014/main" id="{D3D76B3F-3EA6-4B49-980B-71953BAC9119}"/>
              </a:ext>
            </a:extLst>
          </p:cNvPr>
          <p:cNvSpPr txBox="1">
            <a:spLocks/>
          </p:cNvSpPr>
          <p:nvPr/>
        </p:nvSpPr>
        <p:spPr>
          <a:xfrm>
            <a:off x="628650" y="835025"/>
            <a:ext cx="53721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Inset the face inwards then extrude that upwards.</a:t>
            </a:r>
          </a:p>
          <a:p>
            <a:r>
              <a:rPr lang="en-IN" dirty="0"/>
              <a:t>Scale the face inwards.</a:t>
            </a:r>
          </a:p>
          <a:p>
            <a:r>
              <a:rPr lang="en-IN" dirty="0"/>
              <a:t>Extrude the face upwards then scale face outwards. Extrude the latest face and scale inwards.</a:t>
            </a:r>
          </a:p>
          <a:p>
            <a:r>
              <a:rPr lang="en-IN" dirty="0"/>
              <a:t>Repeat this 3 times to get 3 units of bent diamond like structures in the uppermost pillar.</a:t>
            </a:r>
          </a:p>
          <a:p>
            <a:endParaRPr lang="en-IN" dirty="0"/>
          </a:p>
        </p:txBody>
      </p:sp>
    </p:spTree>
    <p:extLst>
      <p:ext uri="{BB962C8B-B14F-4D97-AF65-F5344CB8AC3E}">
        <p14:creationId xmlns:p14="http://schemas.microsoft.com/office/powerpoint/2010/main" val="3537546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FB21ED0-3ED5-4CE4-A44F-B5D8EE311CED}"/>
              </a:ext>
            </a:extLst>
          </p:cNvPr>
          <p:cNvSpPr txBox="1">
            <a:spLocks/>
          </p:cNvSpPr>
          <p:nvPr/>
        </p:nvSpPr>
        <p:spPr>
          <a:xfrm>
            <a:off x="353618" y="303396"/>
            <a:ext cx="694201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Making the other inner pillars-</a:t>
            </a:r>
          </a:p>
          <a:p>
            <a:r>
              <a:rPr lang="en-IN" dirty="0"/>
              <a:t>Add a cylinder and bevel its face inwards by </a:t>
            </a:r>
            <a:r>
              <a:rPr lang="en-IN" dirty="0" err="1"/>
              <a:t>Ctrl+B</a:t>
            </a:r>
            <a:r>
              <a:rPr lang="en-IN" dirty="0"/>
              <a:t>.</a:t>
            </a:r>
          </a:p>
          <a:p>
            <a:r>
              <a:rPr lang="en-IN" dirty="0"/>
              <a:t>Select each of the two faces on the outer edges by leaving a gap of two faces in between.</a:t>
            </a:r>
          </a:p>
          <a:p>
            <a:r>
              <a:rPr lang="en-IN" dirty="0"/>
              <a:t>Extrude the selected faces upwards.</a:t>
            </a:r>
          </a:p>
          <a:p>
            <a:r>
              <a:rPr lang="en-IN" dirty="0"/>
              <a:t>Extrude again.</a:t>
            </a:r>
          </a:p>
          <a:p>
            <a:r>
              <a:rPr lang="en-IN" dirty="0"/>
              <a:t>Scale put the faces in current selection.</a:t>
            </a:r>
          </a:p>
          <a:p>
            <a:r>
              <a:rPr lang="en-IN" dirty="0"/>
              <a:t>Copy paste the tomb by </a:t>
            </a:r>
            <a:r>
              <a:rPr lang="en-IN" dirty="0" err="1"/>
              <a:t>Shift+D</a:t>
            </a:r>
            <a:r>
              <a:rPr lang="en-IN" dirty="0"/>
              <a:t> structure, excluding the crescent and the sphere. Scale the clone smaller accordingly. Place it on top of the recent cylindrical structure which we modelled now. </a:t>
            </a:r>
          </a:p>
        </p:txBody>
      </p:sp>
      <p:pic>
        <p:nvPicPr>
          <p:cNvPr id="4" name="Picture 3">
            <a:extLst>
              <a:ext uri="{FF2B5EF4-FFF2-40B4-BE49-F238E27FC236}">
                <a16:creationId xmlns:a16="http://schemas.microsoft.com/office/drawing/2014/main" id="{5C8D8E3E-C880-4E32-8EEC-35CBC739D26D}"/>
              </a:ext>
            </a:extLst>
          </p:cNvPr>
          <p:cNvPicPr>
            <a:picLocks noChangeAspect="1"/>
          </p:cNvPicPr>
          <p:nvPr/>
        </p:nvPicPr>
        <p:blipFill>
          <a:blip r:embed="rId2"/>
          <a:stretch>
            <a:fillRect/>
          </a:stretch>
        </p:blipFill>
        <p:spPr>
          <a:xfrm>
            <a:off x="7802834" y="303396"/>
            <a:ext cx="1439036" cy="1568519"/>
          </a:xfrm>
          <a:prstGeom prst="rect">
            <a:avLst/>
          </a:prstGeom>
        </p:spPr>
      </p:pic>
      <p:pic>
        <p:nvPicPr>
          <p:cNvPr id="6" name="Picture 5">
            <a:extLst>
              <a:ext uri="{FF2B5EF4-FFF2-40B4-BE49-F238E27FC236}">
                <a16:creationId xmlns:a16="http://schemas.microsoft.com/office/drawing/2014/main" id="{CF3BDAC0-EBDA-4900-8C57-4CC4A703D2AB}"/>
              </a:ext>
            </a:extLst>
          </p:cNvPr>
          <p:cNvPicPr>
            <a:picLocks noChangeAspect="1"/>
          </p:cNvPicPr>
          <p:nvPr/>
        </p:nvPicPr>
        <p:blipFill>
          <a:blip r:embed="rId3"/>
          <a:stretch>
            <a:fillRect/>
          </a:stretch>
        </p:blipFill>
        <p:spPr>
          <a:xfrm>
            <a:off x="9883222" y="303396"/>
            <a:ext cx="1899320" cy="1568519"/>
          </a:xfrm>
          <a:prstGeom prst="rect">
            <a:avLst/>
          </a:prstGeom>
        </p:spPr>
      </p:pic>
      <p:pic>
        <p:nvPicPr>
          <p:cNvPr id="8" name="Picture 7">
            <a:extLst>
              <a:ext uri="{FF2B5EF4-FFF2-40B4-BE49-F238E27FC236}">
                <a16:creationId xmlns:a16="http://schemas.microsoft.com/office/drawing/2014/main" id="{3FC59060-9CA5-454F-A005-EE41B62307E2}"/>
              </a:ext>
            </a:extLst>
          </p:cNvPr>
          <p:cNvPicPr>
            <a:picLocks noChangeAspect="1"/>
          </p:cNvPicPr>
          <p:nvPr/>
        </p:nvPicPr>
        <p:blipFill>
          <a:blip r:embed="rId4"/>
          <a:stretch>
            <a:fillRect/>
          </a:stretch>
        </p:blipFill>
        <p:spPr>
          <a:xfrm>
            <a:off x="10051117" y="2345976"/>
            <a:ext cx="1512233" cy="1827036"/>
          </a:xfrm>
          <a:prstGeom prst="rect">
            <a:avLst/>
          </a:prstGeom>
        </p:spPr>
      </p:pic>
      <p:pic>
        <p:nvPicPr>
          <p:cNvPr id="10" name="Picture 9">
            <a:extLst>
              <a:ext uri="{FF2B5EF4-FFF2-40B4-BE49-F238E27FC236}">
                <a16:creationId xmlns:a16="http://schemas.microsoft.com/office/drawing/2014/main" id="{AA1A9261-C908-4A30-BBD5-DAB35C1DCE1E}"/>
              </a:ext>
            </a:extLst>
          </p:cNvPr>
          <p:cNvPicPr>
            <a:picLocks noChangeAspect="1"/>
          </p:cNvPicPr>
          <p:nvPr/>
        </p:nvPicPr>
        <p:blipFill>
          <a:blip r:embed="rId5"/>
          <a:stretch>
            <a:fillRect/>
          </a:stretch>
        </p:blipFill>
        <p:spPr>
          <a:xfrm>
            <a:off x="7729637" y="2258957"/>
            <a:ext cx="1512233" cy="1892387"/>
          </a:xfrm>
          <a:prstGeom prst="rect">
            <a:avLst/>
          </a:prstGeom>
        </p:spPr>
      </p:pic>
      <p:pic>
        <p:nvPicPr>
          <p:cNvPr id="12" name="Picture 11">
            <a:extLst>
              <a:ext uri="{FF2B5EF4-FFF2-40B4-BE49-F238E27FC236}">
                <a16:creationId xmlns:a16="http://schemas.microsoft.com/office/drawing/2014/main" id="{C5F68759-D6D2-4354-99D5-6A4B742B2C8E}"/>
              </a:ext>
            </a:extLst>
          </p:cNvPr>
          <p:cNvPicPr>
            <a:picLocks noChangeAspect="1"/>
          </p:cNvPicPr>
          <p:nvPr/>
        </p:nvPicPr>
        <p:blipFill>
          <a:blip r:embed="rId6"/>
          <a:stretch>
            <a:fillRect/>
          </a:stretch>
        </p:blipFill>
        <p:spPr>
          <a:xfrm>
            <a:off x="7471250" y="4628464"/>
            <a:ext cx="1641695" cy="1662389"/>
          </a:xfrm>
          <a:prstGeom prst="rect">
            <a:avLst/>
          </a:prstGeom>
        </p:spPr>
      </p:pic>
      <p:sp>
        <p:nvSpPr>
          <p:cNvPr id="13" name="Arrow: Bent 12">
            <a:extLst>
              <a:ext uri="{FF2B5EF4-FFF2-40B4-BE49-F238E27FC236}">
                <a16:creationId xmlns:a16="http://schemas.microsoft.com/office/drawing/2014/main" id="{50D4D79B-55EA-4E51-8FBF-BCC46B62D862}"/>
              </a:ext>
            </a:extLst>
          </p:cNvPr>
          <p:cNvSpPr/>
          <p:nvPr/>
        </p:nvSpPr>
        <p:spPr>
          <a:xfrm rot="5400000">
            <a:off x="9405209" y="1227883"/>
            <a:ext cx="482569" cy="17621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Arrow: Bent-Up 13">
            <a:extLst>
              <a:ext uri="{FF2B5EF4-FFF2-40B4-BE49-F238E27FC236}">
                <a16:creationId xmlns:a16="http://schemas.microsoft.com/office/drawing/2014/main" id="{9839F0EB-CB10-40A9-9034-9AD9538592F5}"/>
              </a:ext>
            </a:extLst>
          </p:cNvPr>
          <p:cNvSpPr/>
          <p:nvPr/>
        </p:nvSpPr>
        <p:spPr>
          <a:xfrm rot="10800000">
            <a:off x="8485753" y="4145499"/>
            <a:ext cx="1887481" cy="4307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FAE13C30-5DED-4AB7-8922-EA595B7A1604}"/>
              </a:ext>
            </a:extLst>
          </p:cNvPr>
          <p:cNvPicPr>
            <a:picLocks noChangeAspect="1"/>
          </p:cNvPicPr>
          <p:nvPr/>
        </p:nvPicPr>
        <p:blipFill>
          <a:blip r:embed="rId7"/>
          <a:stretch>
            <a:fillRect/>
          </a:stretch>
        </p:blipFill>
        <p:spPr>
          <a:xfrm>
            <a:off x="9740137" y="4564968"/>
            <a:ext cx="2134192" cy="1892387"/>
          </a:xfrm>
          <a:prstGeom prst="rect">
            <a:avLst/>
          </a:prstGeom>
        </p:spPr>
      </p:pic>
      <p:sp>
        <p:nvSpPr>
          <p:cNvPr id="17" name="Arrow: Right 16">
            <a:extLst>
              <a:ext uri="{FF2B5EF4-FFF2-40B4-BE49-F238E27FC236}">
                <a16:creationId xmlns:a16="http://schemas.microsoft.com/office/drawing/2014/main" id="{6747CC41-9722-42D2-A1E1-395AF4345EA3}"/>
              </a:ext>
            </a:extLst>
          </p:cNvPr>
          <p:cNvSpPr/>
          <p:nvPr/>
        </p:nvSpPr>
        <p:spPr>
          <a:xfrm>
            <a:off x="9116459" y="5459658"/>
            <a:ext cx="771525" cy="430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7340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FB21ED0-3ED5-4CE4-A44F-B5D8EE311CED}"/>
              </a:ext>
            </a:extLst>
          </p:cNvPr>
          <p:cNvSpPr txBox="1">
            <a:spLocks/>
          </p:cNvSpPr>
          <p:nvPr/>
        </p:nvSpPr>
        <p:spPr>
          <a:xfrm>
            <a:off x="600074" y="206375"/>
            <a:ext cx="89249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Making the other outer pillars-</a:t>
            </a:r>
          </a:p>
          <a:p>
            <a:r>
              <a:rPr lang="en-IN" dirty="0"/>
              <a:t>Add a cylinder. </a:t>
            </a:r>
          </a:p>
          <a:p>
            <a:r>
              <a:rPr lang="en-IN" dirty="0"/>
              <a:t>The steps are very similar as in slide 20 (pillar on top of the dome in the centre).</a:t>
            </a:r>
          </a:p>
          <a:p>
            <a:r>
              <a:rPr lang="en-IN" dirty="0"/>
              <a:t>Inset the upper face inwards-&gt;extrude inner face upwards-&gt;extrude the face upwards again-&gt;Scale out the face-&gt;Extrude the face upwards.</a:t>
            </a:r>
          </a:p>
          <a:p>
            <a:r>
              <a:rPr lang="en-IN" dirty="0"/>
              <a:t>Inset the face inwards-&gt;extrude the inner face upwards-&gt;scale the face inwards-&gt;extrude the face upwards-&gt;scale it outwards-&gt;extrude the face upwards.</a:t>
            </a:r>
          </a:p>
          <a:p>
            <a:r>
              <a:rPr lang="en-IN" dirty="0"/>
              <a:t>Repeat the previous step one more time.</a:t>
            </a:r>
          </a:p>
          <a:p>
            <a:r>
              <a:rPr lang="en-IN" dirty="0"/>
              <a:t>Duplicate the inner pillar constructed in the previous slide and scale it smaller accordingly to place it on top of the stand of the outer pillar made until this slide.</a:t>
            </a:r>
          </a:p>
          <a:p>
            <a:endParaRPr lang="en-IN" dirty="0"/>
          </a:p>
        </p:txBody>
      </p:sp>
      <p:pic>
        <p:nvPicPr>
          <p:cNvPr id="4" name="Picture 3">
            <a:extLst>
              <a:ext uri="{FF2B5EF4-FFF2-40B4-BE49-F238E27FC236}">
                <a16:creationId xmlns:a16="http://schemas.microsoft.com/office/drawing/2014/main" id="{17F4BF62-7340-4099-8305-C79C99052DCE}"/>
              </a:ext>
            </a:extLst>
          </p:cNvPr>
          <p:cNvPicPr>
            <a:picLocks noChangeAspect="1"/>
          </p:cNvPicPr>
          <p:nvPr/>
        </p:nvPicPr>
        <p:blipFill>
          <a:blip r:embed="rId2"/>
          <a:stretch>
            <a:fillRect/>
          </a:stretch>
        </p:blipFill>
        <p:spPr>
          <a:xfrm>
            <a:off x="9948254" y="457200"/>
            <a:ext cx="1211867" cy="2714792"/>
          </a:xfrm>
          <a:prstGeom prst="rect">
            <a:avLst/>
          </a:prstGeom>
        </p:spPr>
      </p:pic>
      <p:sp>
        <p:nvSpPr>
          <p:cNvPr id="8" name="Arrow: Down 7">
            <a:extLst>
              <a:ext uri="{FF2B5EF4-FFF2-40B4-BE49-F238E27FC236}">
                <a16:creationId xmlns:a16="http://schemas.microsoft.com/office/drawing/2014/main" id="{32DF5143-6566-4C75-A340-E09E886B0AF1}"/>
              </a:ext>
            </a:extLst>
          </p:cNvPr>
          <p:cNvSpPr/>
          <p:nvPr/>
        </p:nvSpPr>
        <p:spPr>
          <a:xfrm>
            <a:off x="9463622" y="1343819"/>
            <a:ext cx="484632" cy="31043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6FEE0E64-7FFF-486B-AF2B-2843914E4C74}"/>
              </a:ext>
            </a:extLst>
          </p:cNvPr>
          <p:cNvPicPr>
            <a:picLocks noChangeAspect="1"/>
          </p:cNvPicPr>
          <p:nvPr/>
        </p:nvPicPr>
        <p:blipFill>
          <a:blip r:embed="rId3"/>
          <a:stretch>
            <a:fillRect/>
          </a:stretch>
        </p:blipFill>
        <p:spPr>
          <a:xfrm>
            <a:off x="9948254" y="3429000"/>
            <a:ext cx="2018439" cy="2819233"/>
          </a:xfrm>
          <a:prstGeom prst="rect">
            <a:avLst/>
          </a:prstGeom>
        </p:spPr>
      </p:pic>
    </p:spTree>
    <p:extLst>
      <p:ext uri="{BB962C8B-B14F-4D97-AF65-F5344CB8AC3E}">
        <p14:creationId xmlns:p14="http://schemas.microsoft.com/office/powerpoint/2010/main" val="290489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B11D87-7379-4403-8820-5F19A681F781}"/>
              </a:ext>
            </a:extLst>
          </p:cNvPr>
          <p:cNvPicPr>
            <a:picLocks noChangeAspect="1"/>
          </p:cNvPicPr>
          <p:nvPr/>
        </p:nvPicPr>
        <p:blipFill>
          <a:blip r:embed="rId2"/>
          <a:stretch>
            <a:fillRect/>
          </a:stretch>
        </p:blipFill>
        <p:spPr>
          <a:xfrm>
            <a:off x="908015" y="4378227"/>
            <a:ext cx="1346269" cy="1905098"/>
          </a:xfrm>
          <a:prstGeom prst="rect">
            <a:avLst/>
          </a:prstGeom>
        </p:spPr>
      </p:pic>
      <p:pic>
        <p:nvPicPr>
          <p:cNvPr id="6" name="Picture 5">
            <a:extLst>
              <a:ext uri="{FF2B5EF4-FFF2-40B4-BE49-F238E27FC236}">
                <a16:creationId xmlns:a16="http://schemas.microsoft.com/office/drawing/2014/main" id="{ED88FD9F-3F2D-41E6-8ABA-BE7F501F32AE}"/>
              </a:ext>
            </a:extLst>
          </p:cNvPr>
          <p:cNvPicPr>
            <a:picLocks noChangeAspect="1"/>
          </p:cNvPicPr>
          <p:nvPr/>
        </p:nvPicPr>
        <p:blipFill>
          <a:blip r:embed="rId3"/>
          <a:stretch>
            <a:fillRect/>
          </a:stretch>
        </p:blipFill>
        <p:spPr>
          <a:xfrm>
            <a:off x="3127346" y="4984672"/>
            <a:ext cx="1463704" cy="1187528"/>
          </a:xfrm>
          <a:prstGeom prst="rect">
            <a:avLst/>
          </a:prstGeom>
        </p:spPr>
      </p:pic>
      <p:pic>
        <p:nvPicPr>
          <p:cNvPr id="8" name="Picture 7">
            <a:extLst>
              <a:ext uri="{FF2B5EF4-FFF2-40B4-BE49-F238E27FC236}">
                <a16:creationId xmlns:a16="http://schemas.microsoft.com/office/drawing/2014/main" id="{BB848196-666F-495E-9674-A2C3A2FDD378}"/>
              </a:ext>
            </a:extLst>
          </p:cNvPr>
          <p:cNvPicPr>
            <a:picLocks noChangeAspect="1"/>
          </p:cNvPicPr>
          <p:nvPr/>
        </p:nvPicPr>
        <p:blipFill>
          <a:blip r:embed="rId4"/>
          <a:stretch>
            <a:fillRect/>
          </a:stretch>
        </p:blipFill>
        <p:spPr>
          <a:xfrm>
            <a:off x="5251406" y="5330776"/>
            <a:ext cx="1689187" cy="711237"/>
          </a:xfrm>
          <a:prstGeom prst="rect">
            <a:avLst/>
          </a:prstGeom>
        </p:spPr>
      </p:pic>
      <p:pic>
        <p:nvPicPr>
          <p:cNvPr id="10" name="Picture 9">
            <a:extLst>
              <a:ext uri="{FF2B5EF4-FFF2-40B4-BE49-F238E27FC236}">
                <a16:creationId xmlns:a16="http://schemas.microsoft.com/office/drawing/2014/main" id="{E81E04AD-9DBA-444A-B713-F8B215048A2B}"/>
              </a:ext>
            </a:extLst>
          </p:cNvPr>
          <p:cNvPicPr>
            <a:picLocks noChangeAspect="1"/>
          </p:cNvPicPr>
          <p:nvPr/>
        </p:nvPicPr>
        <p:blipFill>
          <a:blip r:embed="rId5"/>
          <a:stretch>
            <a:fillRect/>
          </a:stretch>
        </p:blipFill>
        <p:spPr>
          <a:xfrm>
            <a:off x="7448515" y="4568737"/>
            <a:ext cx="1352620" cy="1714588"/>
          </a:xfrm>
          <a:prstGeom prst="rect">
            <a:avLst/>
          </a:prstGeom>
        </p:spPr>
      </p:pic>
      <p:sp>
        <p:nvSpPr>
          <p:cNvPr id="11" name="Content Placeholder 2">
            <a:extLst>
              <a:ext uri="{FF2B5EF4-FFF2-40B4-BE49-F238E27FC236}">
                <a16:creationId xmlns:a16="http://schemas.microsoft.com/office/drawing/2014/main" id="{68B7D271-C0D0-4318-A55B-5394723DC22D}"/>
              </a:ext>
            </a:extLst>
          </p:cNvPr>
          <p:cNvSpPr txBox="1">
            <a:spLocks/>
          </p:cNvSpPr>
          <p:nvPr/>
        </p:nvSpPr>
        <p:spPr>
          <a:xfrm>
            <a:off x="628650" y="8350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Select the circular edges on the pillar, bevel by </a:t>
            </a:r>
            <a:r>
              <a:rPr lang="en-IN" dirty="0" err="1"/>
              <a:t>Ctrl+B</a:t>
            </a:r>
            <a:r>
              <a:rPr lang="en-IN" dirty="0"/>
              <a:t>, scroll up the middle cursor button to increase number of cuts.</a:t>
            </a:r>
          </a:p>
          <a:p>
            <a:r>
              <a:rPr lang="en-IN" dirty="0"/>
              <a:t>It helps to increase smoothness.</a:t>
            </a:r>
          </a:p>
        </p:txBody>
      </p:sp>
    </p:spTree>
    <p:extLst>
      <p:ext uri="{BB962C8B-B14F-4D97-AF65-F5344CB8AC3E}">
        <p14:creationId xmlns:p14="http://schemas.microsoft.com/office/powerpoint/2010/main" val="4051322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019A15-18AA-4DB0-8AD1-B6C5047BA385}"/>
              </a:ext>
            </a:extLst>
          </p:cNvPr>
          <p:cNvPicPr>
            <a:picLocks noChangeAspect="1"/>
          </p:cNvPicPr>
          <p:nvPr/>
        </p:nvPicPr>
        <p:blipFill>
          <a:blip r:embed="rId2"/>
          <a:stretch>
            <a:fillRect/>
          </a:stretch>
        </p:blipFill>
        <p:spPr>
          <a:xfrm>
            <a:off x="2209642" y="163448"/>
            <a:ext cx="1384371" cy="1276416"/>
          </a:xfrm>
          <a:prstGeom prst="rect">
            <a:avLst/>
          </a:prstGeom>
        </p:spPr>
      </p:pic>
      <p:pic>
        <p:nvPicPr>
          <p:cNvPr id="7" name="Picture 6">
            <a:extLst>
              <a:ext uri="{FF2B5EF4-FFF2-40B4-BE49-F238E27FC236}">
                <a16:creationId xmlns:a16="http://schemas.microsoft.com/office/drawing/2014/main" id="{9CD7C491-9F74-4BE7-AA2E-AA3B0393C3B9}"/>
              </a:ext>
            </a:extLst>
          </p:cNvPr>
          <p:cNvPicPr>
            <a:picLocks noChangeAspect="1"/>
          </p:cNvPicPr>
          <p:nvPr/>
        </p:nvPicPr>
        <p:blipFill>
          <a:blip r:embed="rId3"/>
          <a:stretch>
            <a:fillRect/>
          </a:stretch>
        </p:blipFill>
        <p:spPr>
          <a:xfrm>
            <a:off x="3887467" y="163448"/>
            <a:ext cx="971600" cy="984301"/>
          </a:xfrm>
          <a:prstGeom prst="rect">
            <a:avLst/>
          </a:prstGeom>
        </p:spPr>
      </p:pic>
      <p:pic>
        <p:nvPicPr>
          <p:cNvPr id="9" name="Picture 8">
            <a:extLst>
              <a:ext uri="{FF2B5EF4-FFF2-40B4-BE49-F238E27FC236}">
                <a16:creationId xmlns:a16="http://schemas.microsoft.com/office/drawing/2014/main" id="{1D9F43FC-5F49-4A42-9D3F-6F0F0EF8F4A5}"/>
              </a:ext>
            </a:extLst>
          </p:cNvPr>
          <p:cNvPicPr>
            <a:picLocks noChangeAspect="1"/>
          </p:cNvPicPr>
          <p:nvPr/>
        </p:nvPicPr>
        <p:blipFill>
          <a:blip r:embed="rId4"/>
          <a:stretch>
            <a:fillRect/>
          </a:stretch>
        </p:blipFill>
        <p:spPr>
          <a:xfrm>
            <a:off x="5446271" y="163449"/>
            <a:ext cx="1400440" cy="1276416"/>
          </a:xfrm>
          <a:prstGeom prst="rect">
            <a:avLst/>
          </a:prstGeom>
        </p:spPr>
      </p:pic>
      <p:pic>
        <p:nvPicPr>
          <p:cNvPr id="11" name="Picture 10">
            <a:extLst>
              <a:ext uri="{FF2B5EF4-FFF2-40B4-BE49-F238E27FC236}">
                <a16:creationId xmlns:a16="http://schemas.microsoft.com/office/drawing/2014/main" id="{31672CC3-E8DF-46BC-B4F4-CD6D7547C810}"/>
              </a:ext>
            </a:extLst>
          </p:cNvPr>
          <p:cNvPicPr>
            <a:picLocks noChangeAspect="1"/>
          </p:cNvPicPr>
          <p:nvPr/>
        </p:nvPicPr>
        <p:blipFill>
          <a:blip r:embed="rId5"/>
          <a:stretch>
            <a:fillRect/>
          </a:stretch>
        </p:blipFill>
        <p:spPr>
          <a:xfrm>
            <a:off x="7242056" y="211074"/>
            <a:ext cx="1638384" cy="1022403"/>
          </a:xfrm>
          <a:prstGeom prst="rect">
            <a:avLst/>
          </a:prstGeom>
        </p:spPr>
      </p:pic>
      <p:pic>
        <p:nvPicPr>
          <p:cNvPr id="13" name="Picture 12">
            <a:extLst>
              <a:ext uri="{FF2B5EF4-FFF2-40B4-BE49-F238E27FC236}">
                <a16:creationId xmlns:a16="http://schemas.microsoft.com/office/drawing/2014/main" id="{FEEA00BC-1EC6-4478-B242-B3E946902D95}"/>
              </a:ext>
            </a:extLst>
          </p:cNvPr>
          <p:cNvPicPr>
            <a:picLocks noChangeAspect="1"/>
          </p:cNvPicPr>
          <p:nvPr/>
        </p:nvPicPr>
        <p:blipFill>
          <a:blip r:embed="rId6"/>
          <a:stretch>
            <a:fillRect/>
          </a:stretch>
        </p:blipFill>
        <p:spPr>
          <a:xfrm>
            <a:off x="9147146" y="239672"/>
            <a:ext cx="1136708" cy="596931"/>
          </a:xfrm>
          <a:prstGeom prst="rect">
            <a:avLst/>
          </a:prstGeom>
        </p:spPr>
      </p:pic>
      <p:pic>
        <p:nvPicPr>
          <p:cNvPr id="15" name="Picture 14">
            <a:extLst>
              <a:ext uri="{FF2B5EF4-FFF2-40B4-BE49-F238E27FC236}">
                <a16:creationId xmlns:a16="http://schemas.microsoft.com/office/drawing/2014/main" id="{F1144800-F7D1-461F-9BF6-643B6FA03A41}"/>
              </a:ext>
            </a:extLst>
          </p:cNvPr>
          <p:cNvPicPr>
            <a:picLocks noChangeAspect="1"/>
          </p:cNvPicPr>
          <p:nvPr/>
        </p:nvPicPr>
        <p:blipFill>
          <a:blip r:embed="rId7"/>
          <a:stretch>
            <a:fillRect/>
          </a:stretch>
        </p:blipFill>
        <p:spPr>
          <a:xfrm>
            <a:off x="10737923" y="550452"/>
            <a:ext cx="1333569" cy="1117657"/>
          </a:xfrm>
          <a:prstGeom prst="rect">
            <a:avLst/>
          </a:prstGeom>
        </p:spPr>
      </p:pic>
      <p:pic>
        <p:nvPicPr>
          <p:cNvPr id="17" name="Picture 16">
            <a:extLst>
              <a:ext uri="{FF2B5EF4-FFF2-40B4-BE49-F238E27FC236}">
                <a16:creationId xmlns:a16="http://schemas.microsoft.com/office/drawing/2014/main" id="{F19F4E61-B5E5-4580-BA98-99A304105763}"/>
              </a:ext>
            </a:extLst>
          </p:cNvPr>
          <p:cNvPicPr>
            <a:picLocks noChangeAspect="1"/>
          </p:cNvPicPr>
          <p:nvPr/>
        </p:nvPicPr>
        <p:blipFill>
          <a:blip r:embed="rId8"/>
          <a:stretch>
            <a:fillRect/>
          </a:stretch>
        </p:blipFill>
        <p:spPr>
          <a:xfrm>
            <a:off x="10642562" y="1745510"/>
            <a:ext cx="1479626" cy="1447874"/>
          </a:xfrm>
          <a:prstGeom prst="rect">
            <a:avLst/>
          </a:prstGeom>
        </p:spPr>
      </p:pic>
      <p:pic>
        <p:nvPicPr>
          <p:cNvPr id="19" name="Picture 18">
            <a:extLst>
              <a:ext uri="{FF2B5EF4-FFF2-40B4-BE49-F238E27FC236}">
                <a16:creationId xmlns:a16="http://schemas.microsoft.com/office/drawing/2014/main" id="{078F5F11-8348-4F45-9AF3-C2C5CE7F3B3F}"/>
              </a:ext>
            </a:extLst>
          </p:cNvPr>
          <p:cNvPicPr>
            <a:picLocks noChangeAspect="1"/>
          </p:cNvPicPr>
          <p:nvPr/>
        </p:nvPicPr>
        <p:blipFill>
          <a:blip r:embed="rId9"/>
          <a:stretch>
            <a:fillRect/>
          </a:stretch>
        </p:blipFill>
        <p:spPr>
          <a:xfrm>
            <a:off x="10629861" y="3348185"/>
            <a:ext cx="1492327" cy="1416123"/>
          </a:xfrm>
          <a:prstGeom prst="rect">
            <a:avLst/>
          </a:prstGeom>
        </p:spPr>
      </p:pic>
      <p:pic>
        <p:nvPicPr>
          <p:cNvPr id="21" name="Picture 20">
            <a:extLst>
              <a:ext uri="{FF2B5EF4-FFF2-40B4-BE49-F238E27FC236}">
                <a16:creationId xmlns:a16="http://schemas.microsoft.com/office/drawing/2014/main" id="{A11E3AEA-1572-4842-8570-045703E148B5}"/>
              </a:ext>
            </a:extLst>
          </p:cNvPr>
          <p:cNvPicPr>
            <a:picLocks noChangeAspect="1"/>
          </p:cNvPicPr>
          <p:nvPr/>
        </p:nvPicPr>
        <p:blipFill>
          <a:blip r:embed="rId10"/>
          <a:stretch>
            <a:fillRect/>
          </a:stretch>
        </p:blipFill>
        <p:spPr>
          <a:xfrm flipH="1">
            <a:off x="10791806" y="5007989"/>
            <a:ext cx="1225805" cy="1611907"/>
          </a:xfrm>
          <a:prstGeom prst="rect">
            <a:avLst/>
          </a:prstGeom>
        </p:spPr>
      </p:pic>
      <p:sp>
        <p:nvSpPr>
          <p:cNvPr id="24" name="Content Placeholder 2">
            <a:extLst>
              <a:ext uri="{FF2B5EF4-FFF2-40B4-BE49-F238E27FC236}">
                <a16:creationId xmlns:a16="http://schemas.microsoft.com/office/drawing/2014/main" id="{C4966AF5-44F9-4CE3-83DC-CF4CB942DDBD}"/>
              </a:ext>
            </a:extLst>
          </p:cNvPr>
          <p:cNvSpPr txBox="1">
            <a:spLocks/>
          </p:cNvSpPr>
          <p:nvPr/>
        </p:nvSpPr>
        <p:spPr>
          <a:xfrm>
            <a:off x="174389" y="2322623"/>
            <a:ext cx="10350593" cy="4459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t>To make this crescent and sphere on top of the pillar-</a:t>
            </a:r>
          </a:p>
          <a:p>
            <a:r>
              <a:rPr lang="en-IN" sz="2400" dirty="0"/>
              <a:t>Insert a cylinder. Inset the face in edit mode. Delete the inner face.</a:t>
            </a:r>
          </a:p>
          <a:p>
            <a:r>
              <a:rPr lang="en-IN" sz="2400" dirty="0"/>
              <a:t>Select the half of the upper faces and delete them.</a:t>
            </a:r>
          </a:p>
          <a:p>
            <a:r>
              <a:rPr lang="en-IN" sz="2400" dirty="0"/>
              <a:t>Select the remaining upper faces and extrude downwards by face.</a:t>
            </a:r>
          </a:p>
          <a:p>
            <a:r>
              <a:rPr lang="en-IN" sz="2400" dirty="0"/>
              <a:t>Edge select the inner and outer edge below and press F to fill in the gap.</a:t>
            </a:r>
          </a:p>
          <a:p>
            <a:r>
              <a:rPr lang="en-IN" sz="2400" dirty="0"/>
              <a:t>Close the open squared faces by selecting the edges and pressing F, as done above.</a:t>
            </a:r>
          </a:p>
          <a:p>
            <a:r>
              <a:rPr lang="en-IN" sz="2400" dirty="0"/>
              <a:t>Extrude the inner faces outwards.</a:t>
            </a:r>
          </a:p>
          <a:p>
            <a:r>
              <a:rPr lang="en-IN" sz="2400" dirty="0"/>
              <a:t>Make one loop cut.</a:t>
            </a:r>
          </a:p>
          <a:p>
            <a:r>
              <a:rPr lang="en-IN" sz="2400" dirty="0"/>
              <a:t>Remove the unnecessary faces by selecting by face and pressing delete-&gt;Faces.</a:t>
            </a:r>
          </a:p>
        </p:txBody>
      </p:sp>
      <p:sp>
        <p:nvSpPr>
          <p:cNvPr id="6" name="Arrow: Right 5">
            <a:extLst>
              <a:ext uri="{FF2B5EF4-FFF2-40B4-BE49-F238E27FC236}">
                <a16:creationId xmlns:a16="http://schemas.microsoft.com/office/drawing/2014/main" id="{29A39305-3F58-4025-AC7E-32075FC882BD}"/>
              </a:ext>
            </a:extLst>
          </p:cNvPr>
          <p:cNvSpPr/>
          <p:nvPr/>
        </p:nvSpPr>
        <p:spPr>
          <a:xfrm>
            <a:off x="2105183" y="1299458"/>
            <a:ext cx="8419957" cy="417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64004C7C-D447-4CF9-B2FC-C2A1C0F17E48}"/>
              </a:ext>
            </a:extLst>
          </p:cNvPr>
          <p:cNvSpPr/>
          <p:nvPr/>
        </p:nvSpPr>
        <p:spPr>
          <a:xfrm>
            <a:off x="10283854" y="1719361"/>
            <a:ext cx="346007" cy="4633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88119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64E01-2988-477A-9F5E-E1C00016C7DA}"/>
              </a:ext>
            </a:extLst>
          </p:cNvPr>
          <p:cNvPicPr>
            <a:picLocks noChangeAspect="1"/>
          </p:cNvPicPr>
          <p:nvPr/>
        </p:nvPicPr>
        <p:blipFill>
          <a:blip r:embed="rId2"/>
          <a:stretch>
            <a:fillRect/>
          </a:stretch>
        </p:blipFill>
        <p:spPr>
          <a:xfrm>
            <a:off x="7682721" y="209494"/>
            <a:ext cx="1641672" cy="1251061"/>
          </a:xfrm>
          <a:prstGeom prst="rect">
            <a:avLst/>
          </a:prstGeom>
        </p:spPr>
      </p:pic>
      <p:sp>
        <p:nvSpPr>
          <p:cNvPr id="4" name="Content Placeholder 2">
            <a:extLst>
              <a:ext uri="{FF2B5EF4-FFF2-40B4-BE49-F238E27FC236}">
                <a16:creationId xmlns:a16="http://schemas.microsoft.com/office/drawing/2014/main" id="{64D0AE90-A67B-4BD8-AC2B-CA680B083CFE}"/>
              </a:ext>
            </a:extLst>
          </p:cNvPr>
          <p:cNvSpPr txBox="1">
            <a:spLocks/>
          </p:cNvSpPr>
          <p:nvPr/>
        </p:nvSpPr>
        <p:spPr>
          <a:xfrm>
            <a:off x="628650" y="835025"/>
            <a:ext cx="58769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Insert 4 cylinders around the structure formed.</a:t>
            </a:r>
          </a:p>
          <a:p>
            <a:r>
              <a:rPr lang="en-IN" dirty="0"/>
              <a:t>Place a cube as a platform.</a:t>
            </a:r>
          </a:p>
          <a:p>
            <a:endParaRPr lang="en-IN" dirty="0"/>
          </a:p>
        </p:txBody>
      </p:sp>
      <p:pic>
        <p:nvPicPr>
          <p:cNvPr id="7" name="Picture 6">
            <a:extLst>
              <a:ext uri="{FF2B5EF4-FFF2-40B4-BE49-F238E27FC236}">
                <a16:creationId xmlns:a16="http://schemas.microsoft.com/office/drawing/2014/main" id="{DD55D30A-9F03-4A1B-9187-CD9B3C3AC35F}"/>
              </a:ext>
            </a:extLst>
          </p:cNvPr>
          <p:cNvPicPr>
            <a:picLocks noChangeAspect="1"/>
          </p:cNvPicPr>
          <p:nvPr/>
        </p:nvPicPr>
        <p:blipFill>
          <a:blip r:embed="rId3"/>
          <a:stretch>
            <a:fillRect/>
          </a:stretch>
        </p:blipFill>
        <p:spPr>
          <a:xfrm>
            <a:off x="7515225" y="1829594"/>
            <a:ext cx="3335296" cy="2362200"/>
          </a:xfrm>
          <a:prstGeom prst="rect">
            <a:avLst/>
          </a:prstGeom>
        </p:spPr>
      </p:pic>
      <p:sp>
        <p:nvSpPr>
          <p:cNvPr id="2" name="Arrow: Down 1">
            <a:extLst>
              <a:ext uri="{FF2B5EF4-FFF2-40B4-BE49-F238E27FC236}">
                <a16:creationId xmlns:a16="http://schemas.microsoft.com/office/drawing/2014/main" id="{DF83AD26-9D0C-4FAB-8B84-EB5CA3F1B895}"/>
              </a:ext>
            </a:extLst>
          </p:cNvPr>
          <p:cNvSpPr/>
          <p:nvPr/>
        </p:nvSpPr>
        <p:spPr>
          <a:xfrm>
            <a:off x="7058025" y="228600"/>
            <a:ext cx="457200" cy="5800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70552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8BECDF0-01E2-455A-90E9-B5A36F0DAF26}"/>
              </a:ext>
            </a:extLst>
          </p:cNvPr>
          <p:cNvSpPr txBox="1">
            <a:spLocks/>
          </p:cNvSpPr>
          <p:nvPr/>
        </p:nvSpPr>
        <p:spPr>
          <a:xfrm>
            <a:off x="628650" y="835025"/>
            <a:ext cx="5876925" cy="4222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On the cylinders, inset the faces and cut the other half side’s faces. </a:t>
            </a:r>
          </a:p>
          <a:p>
            <a:r>
              <a:rPr lang="en-IN" dirty="0"/>
              <a:t>Shown are the selected faces on the other half side which are to be extruded later.</a:t>
            </a:r>
          </a:p>
          <a:p>
            <a:endParaRPr lang="en-IN" dirty="0"/>
          </a:p>
          <a:p>
            <a:endParaRPr lang="en-IN" dirty="0"/>
          </a:p>
        </p:txBody>
      </p:sp>
      <p:pic>
        <p:nvPicPr>
          <p:cNvPr id="4" name="Picture 3">
            <a:extLst>
              <a:ext uri="{FF2B5EF4-FFF2-40B4-BE49-F238E27FC236}">
                <a16:creationId xmlns:a16="http://schemas.microsoft.com/office/drawing/2014/main" id="{F421555C-C8D4-42FD-A5B8-4CCAED7A991E}"/>
              </a:ext>
            </a:extLst>
          </p:cNvPr>
          <p:cNvPicPr>
            <a:picLocks noChangeAspect="1"/>
          </p:cNvPicPr>
          <p:nvPr/>
        </p:nvPicPr>
        <p:blipFill>
          <a:blip r:embed="rId2"/>
          <a:stretch>
            <a:fillRect/>
          </a:stretch>
        </p:blipFill>
        <p:spPr>
          <a:xfrm>
            <a:off x="9209512" y="209475"/>
            <a:ext cx="2557136" cy="1933650"/>
          </a:xfrm>
          <a:prstGeom prst="rect">
            <a:avLst/>
          </a:prstGeom>
        </p:spPr>
      </p:pic>
      <p:pic>
        <p:nvPicPr>
          <p:cNvPr id="6" name="Picture 5">
            <a:extLst>
              <a:ext uri="{FF2B5EF4-FFF2-40B4-BE49-F238E27FC236}">
                <a16:creationId xmlns:a16="http://schemas.microsoft.com/office/drawing/2014/main" id="{51C6B0B6-BB04-48D9-964C-98E36EF4C835}"/>
              </a:ext>
            </a:extLst>
          </p:cNvPr>
          <p:cNvPicPr>
            <a:picLocks noChangeAspect="1"/>
          </p:cNvPicPr>
          <p:nvPr/>
        </p:nvPicPr>
        <p:blipFill rotWithShape="1">
          <a:blip r:embed="rId3"/>
          <a:srcRect l="19195" t="8180" r="14061" b="27139"/>
          <a:stretch/>
        </p:blipFill>
        <p:spPr>
          <a:xfrm>
            <a:off x="9209512" y="2324100"/>
            <a:ext cx="1733550" cy="2209800"/>
          </a:xfrm>
          <a:prstGeom prst="rect">
            <a:avLst/>
          </a:prstGeom>
        </p:spPr>
      </p:pic>
    </p:spTree>
    <p:extLst>
      <p:ext uri="{BB962C8B-B14F-4D97-AF65-F5344CB8AC3E}">
        <p14:creationId xmlns:p14="http://schemas.microsoft.com/office/powerpoint/2010/main" val="3058573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CDD0F-1386-4A1A-9290-F56085C6B369}"/>
              </a:ext>
            </a:extLst>
          </p:cNvPr>
          <p:cNvPicPr>
            <a:picLocks noChangeAspect="1"/>
          </p:cNvPicPr>
          <p:nvPr/>
        </p:nvPicPr>
        <p:blipFill>
          <a:blip r:embed="rId2"/>
          <a:stretch>
            <a:fillRect/>
          </a:stretch>
        </p:blipFill>
        <p:spPr>
          <a:xfrm>
            <a:off x="6248851" y="4428477"/>
            <a:ext cx="5385077" cy="2159111"/>
          </a:xfrm>
          <a:prstGeom prst="rect">
            <a:avLst/>
          </a:prstGeom>
        </p:spPr>
      </p:pic>
      <p:sp>
        <p:nvSpPr>
          <p:cNvPr id="4" name="Content Placeholder 2">
            <a:extLst>
              <a:ext uri="{FF2B5EF4-FFF2-40B4-BE49-F238E27FC236}">
                <a16:creationId xmlns:a16="http://schemas.microsoft.com/office/drawing/2014/main" id="{F7D3042C-77AE-4BD1-B3A9-766965BFA5B8}"/>
              </a:ext>
            </a:extLst>
          </p:cNvPr>
          <p:cNvSpPr txBox="1">
            <a:spLocks/>
          </p:cNvSpPr>
          <p:nvPr/>
        </p:nvSpPr>
        <p:spPr>
          <a:xfrm>
            <a:off x="628650" y="835025"/>
            <a:ext cx="54673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Make the extrusions of cylinder’s faces on the half side as shown in previous slide and the outermost faces in the loop cuts made.</a:t>
            </a:r>
          </a:p>
        </p:txBody>
      </p:sp>
      <p:pic>
        <p:nvPicPr>
          <p:cNvPr id="5" name="Picture 4">
            <a:extLst>
              <a:ext uri="{FF2B5EF4-FFF2-40B4-BE49-F238E27FC236}">
                <a16:creationId xmlns:a16="http://schemas.microsoft.com/office/drawing/2014/main" id="{0EAFC7B2-6958-4954-8636-5F6662B01ABB}"/>
              </a:ext>
            </a:extLst>
          </p:cNvPr>
          <p:cNvPicPr>
            <a:picLocks noChangeAspect="1"/>
          </p:cNvPicPr>
          <p:nvPr/>
        </p:nvPicPr>
        <p:blipFill>
          <a:blip r:embed="rId3"/>
          <a:stretch>
            <a:fillRect/>
          </a:stretch>
        </p:blipFill>
        <p:spPr>
          <a:xfrm>
            <a:off x="6483814" y="152134"/>
            <a:ext cx="4915153" cy="4038808"/>
          </a:xfrm>
          <a:prstGeom prst="rect">
            <a:avLst/>
          </a:prstGeom>
        </p:spPr>
      </p:pic>
    </p:spTree>
    <p:extLst>
      <p:ext uri="{BB962C8B-B14F-4D97-AF65-F5344CB8AC3E}">
        <p14:creationId xmlns:p14="http://schemas.microsoft.com/office/powerpoint/2010/main" val="474322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0612E8-28BB-4117-A5E6-150EDF0C4FFB}"/>
              </a:ext>
            </a:extLst>
          </p:cNvPr>
          <p:cNvPicPr>
            <a:picLocks noChangeAspect="1"/>
          </p:cNvPicPr>
          <p:nvPr/>
        </p:nvPicPr>
        <p:blipFill>
          <a:blip r:embed="rId2"/>
          <a:stretch>
            <a:fillRect/>
          </a:stretch>
        </p:blipFill>
        <p:spPr>
          <a:xfrm>
            <a:off x="8118637" y="548641"/>
            <a:ext cx="2089257" cy="3733992"/>
          </a:xfrm>
          <a:prstGeom prst="rect">
            <a:avLst/>
          </a:prstGeom>
        </p:spPr>
      </p:pic>
      <p:sp>
        <p:nvSpPr>
          <p:cNvPr id="4" name="Content Placeholder 2">
            <a:extLst>
              <a:ext uri="{FF2B5EF4-FFF2-40B4-BE49-F238E27FC236}">
                <a16:creationId xmlns:a16="http://schemas.microsoft.com/office/drawing/2014/main" id="{4BC9CA32-198C-4C02-9C69-C3A6FFA527DA}"/>
              </a:ext>
            </a:extLst>
          </p:cNvPr>
          <p:cNvSpPr txBox="1">
            <a:spLocks/>
          </p:cNvSpPr>
          <p:nvPr/>
        </p:nvSpPr>
        <p:spPr>
          <a:xfrm>
            <a:off x="628650" y="835025"/>
            <a:ext cx="68294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Some unwanted edges and cuts which are extra, might appear on the finished model.</a:t>
            </a:r>
          </a:p>
          <a:p>
            <a:r>
              <a:rPr lang="en-IN" dirty="0"/>
              <a:t>Therefore, before proceeding, make sure to delete them.</a:t>
            </a:r>
          </a:p>
        </p:txBody>
      </p:sp>
    </p:spTree>
    <p:extLst>
      <p:ext uri="{BB962C8B-B14F-4D97-AF65-F5344CB8AC3E}">
        <p14:creationId xmlns:p14="http://schemas.microsoft.com/office/powerpoint/2010/main" val="351731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07E5-3372-4BEC-AF9C-0FD1D4A7A4B5}"/>
              </a:ext>
            </a:extLst>
          </p:cNvPr>
          <p:cNvSpPr>
            <a:spLocks noGrp="1"/>
          </p:cNvSpPr>
          <p:nvPr>
            <p:ph type="title"/>
          </p:nvPr>
        </p:nvSpPr>
        <p:spPr/>
        <p:txBody>
          <a:bodyPr/>
          <a:lstStyle/>
          <a:p>
            <a:r>
              <a:rPr lang="en-IN" i="1" u="sng" dirty="0"/>
              <a:t>Note</a:t>
            </a:r>
            <a:r>
              <a:rPr lang="en-IN" dirty="0"/>
              <a:t>: Some pattern in the slides-</a:t>
            </a:r>
          </a:p>
        </p:txBody>
      </p:sp>
      <p:sp>
        <p:nvSpPr>
          <p:cNvPr id="3" name="Content Placeholder 2">
            <a:extLst>
              <a:ext uri="{FF2B5EF4-FFF2-40B4-BE49-F238E27FC236}">
                <a16:creationId xmlns:a16="http://schemas.microsoft.com/office/drawing/2014/main" id="{F6D9E82D-0C0A-451D-80F9-C03341DB5303}"/>
              </a:ext>
            </a:extLst>
          </p:cNvPr>
          <p:cNvSpPr>
            <a:spLocks noGrp="1"/>
          </p:cNvSpPr>
          <p:nvPr>
            <p:ph idx="1"/>
          </p:nvPr>
        </p:nvSpPr>
        <p:spPr/>
        <p:txBody>
          <a:bodyPr/>
          <a:lstStyle/>
          <a:p>
            <a:r>
              <a:rPr lang="en-IN" dirty="0"/>
              <a:t>Wherever arrows are not places along with the pictures, that means the pictures are just independent screenshots, do not represent any sequence/ steps.</a:t>
            </a:r>
          </a:p>
          <a:p>
            <a:r>
              <a:rPr lang="en-IN" dirty="0"/>
              <a:t>Wherever arrows are placed, it means that the pictures represent steps/sequence one after the other.</a:t>
            </a:r>
          </a:p>
        </p:txBody>
      </p:sp>
    </p:spTree>
    <p:extLst>
      <p:ext uri="{BB962C8B-B14F-4D97-AF65-F5344CB8AC3E}">
        <p14:creationId xmlns:p14="http://schemas.microsoft.com/office/powerpoint/2010/main" val="4101661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EB217-D038-4404-B4BE-E10374E20B72}"/>
              </a:ext>
            </a:extLst>
          </p:cNvPr>
          <p:cNvPicPr>
            <a:picLocks noChangeAspect="1"/>
          </p:cNvPicPr>
          <p:nvPr/>
        </p:nvPicPr>
        <p:blipFill>
          <a:blip r:embed="rId2"/>
          <a:stretch>
            <a:fillRect/>
          </a:stretch>
        </p:blipFill>
        <p:spPr>
          <a:xfrm>
            <a:off x="8623255" y="135539"/>
            <a:ext cx="3499030" cy="825542"/>
          </a:xfrm>
          <a:prstGeom prst="rect">
            <a:avLst/>
          </a:prstGeom>
        </p:spPr>
      </p:pic>
      <p:pic>
        <p:nvPicPr>
          <p:cNvPr id="5" name="Picture 4">
            <a:extLst>
              <a:ext uri="{FF2B5EF4-FFF2-40B4-BE49-F238E27FC236}">
                <a16:creationId xmlns:a16="http://schemas.microsoft.com/office/drawing/2014/main" id="{740BD208-D897-46E5-A856-5832359040CC}"/>
              </a:ext>
            </a:extLst>
          </p:cNvPr>
          <p:cNvPicPr>
            <a:picLocks noChangeAspect="1"/>
          </p:cNvPicPr>
          <p:nvPr/>
        </p:nvPicPr>
        <p:blipFill>
          <a:blip r:embed="rId3"/>
          <a:stretch>
            <a:fillRect/>
          </a:stretch>
        </p:blipFill>
        <p:spPr>
          <a:xfrm>
            <a:off x="8705850" y="1610384"/>
            <a:ext cx="3410125" cy="1181161"/>
          </a:xfrm>
          <a:prstGeom prst="rect">
            <a:avLst/>
          </a:prstGeom>
        </p:spPr>
      </p:pic>
      <p:pic>
        <p:nvPicPr>
          <p:cNvPr id="7" name="Picture 6">
            <a:extLst>
              <a:ext uri="{FF2B5EF4-FFF2-40B4-BE49-F238E27FC236}">
                <a16:creationId xmlns:a16="http://schemas.microsoft.com/office/drawing/2014/main" id="{CB703BAD-7496-4EB9-B839-54C079559C90}"/>
              </a:ext>
            </a:extLst>
          </p:cNvPr>
          <p:cNvPicPr>
            <a:picLocks noChangeAspect="1"/>
          </p:cNvPicPr>
          <p:nvPr/>
        </p:nvPicPr>
        <p:blipFill>
          <a:blip r:embed="rId4"/>
          <a:stretch>
            <a:fillRect/>
          </a:stretch>
        </p:blipFill>
        <p:spPr>
          <a:xfrm>
            <a:off x="8623255" y="3275655"/>
            <a:ext cx="2095608" cy="3162463"/>
          </a:xfrm>
          <a:prstGeom prst="rect">
            <a:avLst/>
          </a:prstGeom>
        </p:spPr>
      </p:pic>
      <p:pic>
        <p:nvPicPr>
          <p:cNvPr id="10" name="Picture 9">
            <a:extLst>
              <a:ext uri="{FF2B5EF4-FFF2-40B4-BE49-F238E27FC236}">
                <a16:creationId xmlns:a16="http://schemas.microsoft.com/office/drawing/2014/main" id="{D38AE9EC-E2F9-4F9D-929F-9E391BAD1AF8}"/>
              </a:ext>
            </a:extLst>
          </p:cNvPr>
          <p:cNvPicPr>
            <a:picLocks noChangeAspect="1"/>
          </p:cNvPicPr>
          <p:nvPr/>
        </p:nvPicPr>
        <p:blipFill>
          <a:blip r:embed="rId5"/>
          <a:stretch>
            <a:fillRect/>
          </a:stretch>
        </p:blipFill>
        <p:spPr>
          <a:xfrm>
            <a:off x="1028679" y="3944295"/>
            <a:ext cx="6715168" cy="2828925"/>
          </a:xfrm>
          <a:prstGeom prst="rect">
            <a:avLst/>
          </a:prstGeom>
        </p:spPr>
      </p:pic>
      <p:sp>
        <p:nvSpPr>
          <p:cNvPr id="2" name="Arrow: Down 1">
            <a:extLst>
              <a:ext uri="{FF2B5EF4-FFF2-40B4-BE49-F238E27FC236}">
                <a16:creationId xmlns:a16="http://schemas.microsoft.com/office/drawing/2014/main" id="{928792EE-1534-4DE4-A3EB-FB4BFB0215E8}"/>
              </a:ext>
            </a:extLst>
          </p:cNvPr>
          <p:cNvSpPr/>
          <p:nvPr/>
        </p:nvSpPr>
        <p:spPr>
          <a:xfrm>
            <a:off x="8021626" y="130808"/>
            <a:ext cx="323850" cy="59912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ontent Placeholder 2">
            <a:extLst>
              <a:ext uri="{FF2B5EF4-FFF2-40B4-BE49-F238E27FC236}">
                <a16:creationId xmlns:a16="http://schemas.microsoft.com/office/drawing/2014/main" id="{62412B23-A26D-4196-B43B-6169BAD4FBCB}"/>
              </a:ext>
            </a:extLst>
          </p:cNvPr>
          <p:cNvSpPr txBox="1">
            <a:spLocks/>
          </p:cNvSpPr>
          <p:nvPr/>
        </p:nvSpPr>
        <p:spPr>
          <a:xfrm>
            <a:off x="628650" y="323850"/>
            <a:ext cx="6791325" cy="2828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For the emitter, add a circle.</a:t>
            </a:r>
          </a:p>
          <a:p>
            <a:r>
              <a:rPr lang="en-IN" sz="2000" dirty="0"/>
              <a:t>Go to edit mode after selecting the circle. Then press F to fill the face.</a:t>
            </a:r>
          </a:p>
          <a:p>
            <a:r>
              <a:rPr lang="en-IN" sz="2000" dirty="0"/>
              <a:t>Insert two Particle entities on the Particle properties option.</a:t>
            </a:r>
          </a:p>
          <a:p>
            <a:r>
              <a:rPr lang="en-IN" sz="2000" dirty="0"/>
              <a:t>Insert two more spheres of different colours.</a:t>
            </a:r>
          </a:p>
          <a:p>
            <a:r>
              <a:rPr lang="en-IN" sz="2000" dirty="0"/>
              <a:t>Inside each of the particle system, go to Render option, set the option ‘Render as’ Object, select one sphere. Here, below is an example where blue sphere is selected.</a:t>
            </a:r>
          </a:p>
          <a:p>
            <a:endParaRPr lang="en-IN" dirty="0"/>
          </a:p>
        </p:txBody>
      </p:sp>
    </p:spTree>
    <p:extLst>
      <p:ext uri="{BB962C8B-B14F-4D97-AF65-F5344CB8AC3E}">
        <p14:creationId xmlns:p14="http://schemas.microsoft.com/office/powerpoint/2010/main" val="1584564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4B721-198D-485F-AE94-20D1D5BA0BC3}"/>
              </a:ext>
            </a:extLst>
          </p:cNvPr>
          <p:cNvPicPr>
            <a:picLocks noChangeAspect="1"/>
          </p:cNvPicPr>
          <p:nvPr/>
        </p:nvPicPr>
        <p:blipFill>
          <a:blip r:embed="rId2"/>
          <a:stretch>
            <a:fillRect/>
          </a:stretch>
        </p:blipFill>
        <p:spPr>
          <a:xfrm>
            <a:off x="6786166" y="293197"/>
            <a:ext cx="4927142" cy="3011978"/>
          </a:xfrm>
          <a:prstGeom prst="rect">
            <a:avLst/>
          </a:prstGeom>
        </p:spPr>
      </p:pic>
      <p:sp>
        <p:nvSpPr>
          <p:cNvPr id="5" name="Content Placeholder 2">
            <a:extLst>
              <a:ext uri="{FF2B5EF4-FFF2-40B4-BE49-F238E27FC236}">
                <a16:creationId xmlns:a16="http://schemas.microsoft.com/office/drawing/2014/main" id="{7B873385-817E-4176-801E-D0D50FD75AF3}"/>
              </a:ext>
            </a:extLst>
          </p:cNvPr>
          <p:cNvSpPr txBox="1">
            <a:spLocks/>
          </p:cNvSpPr>
          <p:nvPr/>
        </p:nvSpPr>
        <p:spPr>
          <a:xfrm>
            <a:off x="628650" y="835025"/>
            <a:ext cx="54673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spheres above acted as instances of particle emissions.</a:t>
            </a:r>
          </a:p>
          <a:p>
            <a:r>
              <a:rPr lang="en-IN" dirty="0"/>
              <a:t>We don’t want them to cast any shadow, therefore under Material properties under Settings option, set ‘Blend Mode’ to Opaque, and ‘Shadow Mode’ to None.</a:t>
            </a:r>
          </a:p>
        </p:txBody>
      </p:sp>
    </p:spTree>
    <p:extLst>
      <p:ext uri="{BB962C8B-B14F-4D97-AF65-F5344CB8AC3E}">
        <p14:creationId xmlns:p14="http://schemas.microsoft.com/office/powerpoint/2010/main" val="381194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BAF689-EA3E-45F7-A703-9AF2DD808686}"/>
              </a:ext>
            </a:extLst>
          </p:cNvPr>
          <p:cNvPicPr>
            <a:picLocks noChangeAspect="1"/>
          </p:cNvPicPr>
          <p:nvPr/>
        </p:nvPicPr>
        <p:blipFill>
          <a:blip r:embed="rId2"/>
          <a:stretch>
            <a:fillRect/>
          </a:stretch>
        </p:blipFill>
        <p:spPr>
          <a:xfrm>
            <a:off x="5877247" y="869844"/>
            <a:ext cx="5632388" cy="2292456"/>
          </a:xfrm>
          <a:prstGeom prst="rect">
            <a:avLst/>
          </a:prstGeom>
        </p:spPr>
      </p:pic>
      <p:sp>
        <p:nvSpPr>
          <p:cNvPr id="4" name="Content Placeholder 2">
            <a:extLst>
              <a:ext uri="{FF2B5EF4-FFF2-40B4-BE49-F238E27FC236}">
                <a16:creationId xmlns:a16="http://schemas.microsoft.com/office/drawing/2014/main" id="{6694CDE4-7DDB-49E2-B866-E02EB2E2122D}"/>
              </a:ext>
            </a:extLst>
          </p:cNvPr>
          <p:cNvSpPr txBox="1">
            <a:spLocks/>
          </p:cNvSpPr>
          <p:nvPr/>
        </p:nvSpPr>
        <p:spPr>
          <a:xfrm>
            <a:off x="628650" y="835025"/>
            <a:ext cx="49911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Until now we have achieved this.</a:t>
            </a:r>
          </a:p>
          <a:p>
            <a:r>
              <a:rPr lang="en-IN" dirty="0"/>
              <a:t>Select all the objects of the Taj Mahal model-&gt;Right click-&gt; Shade smooth.</a:t>
            </a:r>
          </a:p>
          <a:p>
            <a:r>
              <a:rPr lang="en-IN" dirty="0"/>
              <a:t>Place the circle above the model of Taj Mahal so that particles fall over the model when emitted.</a:t>
            </a:r>
          </a:p>
        </p:txBody>
      </p:sp>
    </p:spTree>
    <p:extLst>
      <p:ext uri="{BB962C8B-B14F-4D97-AF65-F5344CB8AC3E}">
        <p14:creationId xmlns:p14="http://schemas.microsoft.com/office/powerpoint/2010/main" val="3644590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2C707-7985-4B24-BA15-0E2FEF5E0065}"/>
              </a:ext>
            </a:extLst>
          </p:cNvPr>
          <p:cNvPicPr>
            <a:picLocks noChangeAspect="1"/>
          </p:cNvPicPr>
          <p:nvPr/>
        </p:nvPicPr>
        <p:blipFill>
          <a:blip r:embed="rId2"/>
          <a:stretch>
            <a:fillRect/>
          </a:stretch>
        </p:blipFill>
        <p:spPr>
          <a:xfrm>
            <a:off x="6019800" y="91488"/>
            <a:ext cx="4087834" cy="2485333"/>
          </a:xfrm>
          <a:prstGeom prst="rect">
            <a:avLst/>
          </a:prstGeom>
        </p:spPr>
      </p:pic>
      <p:sp>
        <p:nvSpPr>
          <p:cNvPr id="5" name="Content Placeholder 2">
            <a:extLst>
              <a:ext uri="{FF2B5EF4-FFF2-40B4-BE49-F238E27FC236}">
                <a16:creationId xmlns:a16="http://schemas.microsoft.com/office/drawing/2014/main" id="{A5270872-0BB9-4CAB-98BB-4C9419369945}"/>
              </a:ext>
            </a:extLst>
          </p:cNvPr>
          <p:cNvSpPr txBox="1">
            <a:spLocks/>
          </p:cNvSpPr>
          <p:nvPr/>
        </p:nvSpPr>
        <p:spPr>
          <a:xfrm>
            <a:off x="628650" y="835025"/>
            <a:ext cx="54673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Add two planes (I deleted the right plane later).</a:t>
            </a:r>
          </a:p>
          <a:p>
            <a:r>
              <a:rPr lang="en-IN" dirty="0"/>
              <a:t>Add a sky texture for the vertical plane.</a:t>
            </a:r>
          </a:p>
          <a:p>
            <a:r>
              <a:rPr lang="en-IN" dirty="0"/>
              <a:t>Add a brick texture to the horizontal plane.</a:t>
            </a:r>
          </a:p>
        </p:txBody>
      </p:sp>
    </p:spTree>
    <p:extLst>
      <p:ext uri="{BB962C8B-B14F-4D97-AF65-F5344CB8AC3E}">
        <p14:creationId xmlns:p14="http://schemas.microsoft.com/office/powerpoint/2010/main" val="424262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2D719-EFED-45E3-B182-269D6D88F920}"/>
              </a:ext>
            </a:extLst>
          </p:cNvPr>
          <p:cNvPicPr>
            <a:picLocks noChangeAspect="1"/>
          </p:cNvPicPr>
          <p:nvPr/>
        </p:nvPicPr>
        <p:blipFill>
          <a:blip r:embed="rId2"/>
          <a:stretch>
            <a:fillRect/>
          </a:stretch>
        </p:blipFill>
        <p:spPr>
          <a:xfrm>
            <a:off x="7449706" y="4181474"/>
            <a:ext cx="4571577" cy="2116380"/>
          </a:xfrm>
          <a:prstGeom prst="rect">
            <a:avLst/>
          </a:prstGeom>
        </p:spPr>
      </p:pic>
      <p:pic>
        <p:nvPicPr>
          <p:cNvPr id="5" name="Picture 4">
            <a:extLst>
              <a:ext uri="{FF2B5EF4-FFF2-40B4-BE49-F238E27FC236}">
                <a16:creationId xmlns:a16="http://schemas.microsoft.com/office/drawing/2014/main" id="{20CD2997-39F4-44C6-AA49-D0E5EEC71023}"/>
              </a:ext>
            </a:extLst>
          </p:cNvPr>
          <p:cNvPicPr>
            <a:picLocks noChangeAspect="1"/>
          </p:cNvPicPr>
          <p:nvPr/>
        </p:nvPicPr>
        <p:blipFill>
          <a:blip r:embed="rId3"/>
          <a:stretch>
            <a:fillRect/>
          </a:stretch>
        </p:blipFill>
        <p:spPr>
          <a:xfrm>
            <a:off x="3111760" y="4645914"/>
            <a:ext cx="4191139" cy="1754886"/>
          </a:xfrm>
          <a:prstGeom prst="rect">
            <a:avLst/>
          </a:prstGeom>
        </p:spPr>
      </p:pic>
      <p:pic>
        <p:nvPicPr>
          <p:cNvPr id="6" name="Picture 5">
            <a:extLst>
              <a:ext uri="{FF2B5EF4-FFF2-40B4-BE49-F238E27FC236}">
                <a16:creationId xmlns:a16="http://schemas.microsoft.com/office/drawing/2014/main" id="{2336DB50-04DB-496A-B7D1-7C51FFF56BAF}"/>
              </a:ext>
            </a:extLst>
          </p:cNvPr>
          <p:cNvPicPr>
            <a:picLocks noChangeAspect="1"/>
          </p:cNvPicPr>
          <p:nvPr/>
        </p:nvPicPr>
        <p:blipFill>
          <a:blip r:embed="rId4"/>
          <a:stretch>
            <a:fillRect/>
          </a:stretch>
        </p:blipFill>
        <p:spPr>
          <a:xfrm>
            <a:off x="6537845" y="0"/>
            <a:ext cx="1823722" cy="3152775"/>
          </a:xfrm>
          <a:prstGeom prst="rect">
            <a:avLst/>
          </a:prstGeom>
        </p:spPr>
      </p:pic>
      <p:pic>
        <p:nvPicPr>
          <p:cNvPr id="7" name="Picture 6">
            <a:extLst>
              <a:ext uri="{FF2B5EF4-FFF2-40B4-BE49-F238E27FC236}">
                <a16:creationId xmlns:a16="http://schemas.microsoft.com/office/drawing/2014/main" id="{25021704-F195-4EA7-B19E-90C033D2B3D7}"/>
              </a:ext>
            </a:extLst>
          </p:cNvPr>
          <p:cNvPicPr>
            <a:picLocks noChangeAspect="1"/>
          </p:cNvPicPr>
          <p:nvPr/>
        </p:nvPicPr>
        <p:blipFill>
          <a:blip r:embed="rId5"/>
          <a:stretch>
            <a:fillRect/>
          </a:stretch>
        </p:blipFill>
        <p:spPr>
          <a:xfrm>
            <a:off x="8465075" y="210832"/>
            <a:ext cx="3395708" cy="2342295"/>
          </a:xfrm>
          <a:prstGeom prst="rect">
            <a:avLst/>
          </a:prstGeom>
        </p:spPr>
      </p:pic>
      <p:sp>
        <p:nvSpPr>
          <p:cNvPr id="8" name="Content Placeholder 2">
            <a:extLst>
              <a:ext uri="{FF2B5EF4-FFF2-40B4-BE49-F238E27FC236}">
                <a16:creationId xmlns:a16="http://schemas.microsoft.com/office/drawing/2014/main" id="{582422A5-F58A-4795-80B6-21DED5632FD0}"/>
              </a:ext>
            </a:extLst>
          </p:cNvPr>
          <p:cNvSpPr txBox="1">
            <a:spLocks/>
          </p:cNvSpPr>
          <p:nvPr/>
        </p:nvSpPr>
        <p:spPr>
          <a:xfrm>
            <a:off x="304682" y="294576"/>
            <a:ext cx="608635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t>Steps to add texture-</a:t>
            </a:r>
          </a:p>
          <a:p>
            <a:r>
              <a:rPr lang="en-IN" sz="2400" dirty="0"/>
              <a:t>Select the material in ‘Object mode’ where texture needs to be added. Under Material properties click on ‘New’ to add a new material which will be our texture material.</a:t>
            </a:r>
          </a:p>
          <a:p>
            <a:r>
              <a:rPr lang="en-IN" sz="2400" dirty="0"/>
              <a:t>Click on yellow dot in the ‘Base colour’ option.</a:t>
            </a:r>
          </a:p>
          <a:p>
            <a:r>
              <a:rPr lang="en-IN" sz="2400" dirty="0"/>
              <a:t>Click on ‘Image texture’.</a:t>
            </a:r>
          </a:p>
          <a:p>
            <a:r>
              <a:rPr lang="en-IN" sz="2400" dirty="0"/>
              <a:t>Click on ‘Open’ and select an image to add as your texture.</a:t>
            </a:r>
          </a:p>
          <a:p>
            <a:endParaRPr lang="en-IN" dirty="0"/>
          </a:p>
          <a:p>
            <a:endParaRPr lang="en-IN" dirty="0"/>
          </a:p>
        </p:txBody>
      </p:sp>
      <p:sp>
        <p:nvSpPr>
          <p:cNvPr id="9" name="Arrow: Bent 8">
            <a:extLst>
              <a:ext uri="{FF2B5EF4-FFF2-40B4-BE49-F238E27FC236}">
                <a16:creationId xmlns:a16="http://schemas.microsoft.com/office/drawing/2014/main" id="{D90109B7-748F-465F-B950-CCF72990535C}"/>
              </a:ext>
            </a:extLst>
          </p:cNvPr>
          <p:cNvSpPr/>
          <p:nvPr/>
        </p:nvSpPr>
        <p:spPr>
          <a:xfrm rot="5400000">
            <a:off x="8628016" y="2364431"/>
            <a:ext cx="640951" cy="242887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Arrow: Left 9">
            <a:extLst>
              <a:ext uri="{FF2B5EF4-FFF2-40B4-BE49-F238E27FC236}">
                <a16:creationId xmlns:a16="http://schemas.microsoft.com/office/drawing/2014/main" id="{5CB0B175-5069-414A-90A0-F6652D0A678D}"/>
              </a:ext>
            </a:extLst>
          </p:cNvPr>
          <p:cNvSpPr/>
          <p:nvPr/>
        </p:nvSpPr>
        <p:spPr>
          <a:xfrm>
            <a:off x="7209037" y="6275146"/>
            <a:ext cx="1246392"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5611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2160-D41F-4C6C-8FCD-63A0555A9D72}"/>
              </a:ext>
            </a:extLst>
          </p:cNvPr>
          <p:cNvSpPr>
            <a:spLocks noGrp="1"/>
          </p:cNvSpPr>
          <p:nvPr>
            <p:ph type="ctrTitle"/>
          </p:nvPr>
        </p:nvSpPr>
        <p:spPr/>
        <p:txBody>
          <a:bodyPr/>
          <a:lstStyle/>
          <a:p>
            <a:r>
              <a:rPr lang="en-IN" dirty="0"/>
              <a:t>Among Us character</a:t>
            </a:r>
          </a:p>
        </p:txBody>
      </p:sp>
    </p:spTree>
    <p:extLst>
      <p:ext uri="{BB962C8B-B14F-4D97-AF65-F5344CB8AC3E}">
        <p14:creationId xmlns:p14="http://schemas.microsoft.com/office/powerpoint/2010/main" val="2137210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55F3A-FAB3-499D-B7E9-86EBFA269356}"/>
              </a:ext>
            </a:extLst>
          </p:cNvPr>
          <p:cNvPicPr>
            <a:picLocks noChangeAspect="1"/>
          </p:cNvPicPr>
          <p:nvPr/>
        </p:nvPicPr>
        <p:blipFill>
          <a:blip r:embed="rId2"/>
          <a:stretch>
            <a:fillRect/>
          </a:stretch>
        </p:blipFill>
        <p:spPr>
          <a:xfrm>
            <a:off x="8434235" y="769174"/>
            <a:ext cx="1936757" cy="1526427"/>
          </a:xfrm>
          <a:prstGeom prst="rect">
            <a:avLst/>
          </a:prstGeom>
        </p:spPr>
      </p:pic>
      <p:pic>
        <p:nvPicPr>
          <p:cNvPr id="5" name="Picture 4">
            <a:extLst>
              <a:ext uri="{FF2B5EF4-FFF2-40B4-BE49-F238E27FC236}">
                <a16:creationId xmlns:a16="http://schemas.microsoft.com/office/drawing/2014/main" id="{1CDADD9E-B2C2-468E-9E47-72854B48033C}"/>
              </a:ext>
            </a:extLst>
          </p:cNvPr>
          <p:cNvPicPr>
            <a:picLocks noChangeAspect="1"/>
          </p:cNvPicPr>
          <p:nvPr/>
        </p:nvPicPr>
        <p:blipFill>
          <a:blip r:embed="rId3"/>
          <a:stretch>
            <a:fillRect/>
          </a:stretch>
        </p:blipFill>
        <p:spPr>
          <a:xfrm>
            <a:off x="8176953" y="2995371"/>
            <a:ext cx="2451323" cy="1729105"/>
          </a:xfrm>
          <a:prstGeom prst="rect">
            <a:avLst/>
          </a:prstGeom>
        </p:spPr>
      </p:pic>
      <p:sp>
        <p:nvSpPr>
          <p:cNvPr id="6" name="Content Placeholder 2">
            <a:extLst>
              <a:ext uri="{FF2B5EF4-FFF2-40B4-BE49-F238E27FC236}">
                <a16:creationId xmlns:a16="http://schemas.microsoft.com/office/drawing/2014/main" id="{0816E535-22AB-47DD-A81F-835D7ADEA30E}"/>
              </a:ext>
            </a:extLst>
          </p:cNvPr>
          <p:cNvSpPr txBox="1">
            <a:spLocks/>
          </p:cNvSpPr>
          <p:nvPr/>
        </p:nvSpPr>
        <p:spPr>
          <a:xfrm>
            <a:off x="628650" y="835025"/>
            <a:ext cx="58769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Insert a sphere.</a:t>
            </a:r>
          </a:p>
          <a:p>
            <a:r>
              <a:rPr lang="en-IN" dirty="0"/>
              <a:t>Select the top faces in edit mode and scale them upwards.</a:t>
            </a:r>
          </a:p>
        </p:txBody>
      </p:sp>
      <p:sp>
        <p:nvSpPr>
          <p:cNvPr id="2" name="Arrow: Down 1">
            <a:extLst>
              <a:ext uri="{FF2B5EF4-FFF2-40B4-BE49-F238E27FC236}">
                <a16:creationId xmlns:a16="http://schemas.microsoft.com/office/drawing/2014/main" id="{B7FF8CEB-0FDD-4D50-8603-15FAA42C0B97}"/>
              </a:ext>
            </a:extLst>
          </p:cNvPr>
          <p:cNvSpPr/>
          <p:nvPr/>
        </p:nvSpPr>
        <p:spPr>
          <a:xfrm>
            <a:off x="7381875" y="1524000"/>
            <a:ext cx="466725" cy="2857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3356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9E182-2D4C-4EBB-97A0-A20448580A91}"/>
              </a:ext>
            </a:extLst>
          </p:cNvPr>
          <p:cNvPicPr>
            <a:picLocks noChangeAspect="1"/>
          </p:cNvPicPr>
          <p:nvPr/>
        </p:nvPicPr>
        <p:blipFill rotWithShape="1">
          <a:blip r:embed="rId2"/>
          <a:srcRect l="42404" t="16182" r="10497" b="12231"/>
          <a:stretch/>
        </p:blipFill>
        <p:spPr>
          <a:xfrm>
            <a:off x="7127162" y="876300"/>
            <a:ext cx="2290117" cy="400050"/>
          </a:xfrm>
          <a:prstGeom prst="rect">
            <a:avLst/>
          </a:prstGeom>
        </p:spPr>
      </p:pic>
      <p:pic>
        <p:nvPicPr>
          <p:cNvPr id="5" name="Picture 4">
            <a:extLst>
              <a:ext uri="{FF2B5EF4-FFF2-40B4-BE49-F238E27FC236}">
                <a16:creationId xmlns:a16="http://schemas.microsoft.com/office/drawing/2014/main" id="{4944A458-814F-40DE-86DA-ABD4F181B3AC}"/>
              </a:ext>
            </a:extLst>
          </p:cNvPr>
          <p:cNvPicPr>
            <a:picLocks noChangeAspect="1"/>
          </p:cNvPicPr>
          <p:nvPr/>
        </p:nvPicPr>
        <p:blipFill>
          <a:blip r:embed="rId3"/>
          <a:stretch>
            <a:fillRect/>
          </a:stretch>
        </p:blipFill>
        <p:spPr>
          <a:xfrm>
            <a:off x="9851223" y="582654"/>
            <a:ext cx="1856366" cy="2339868"/>
          </a:xfrm>
          <a:prstGeom prst="rect">
            <a:avLst/>
          </a:prstGeom>
        </p:spPr>
      </p:pic>
      <p:pic>
        <p:nvPicPr>
          <p:cNvPr id="7" name="Picture 6">
            <a:extLst>
              <a:ext uri="{FF2B5EF4-FFF2-40B4-BE49-F238E27FC236}">
                <a16:creationId xmlns:a16="http://schemas.microsoft.com/office/drawing/2014/main" id="{5A1445E6-31A6-4ECC-BADE-DFE1667E1E28}"/>
              </a:ext>
            </a:extLst>
          </p:cNvPr>
          <p:cNvPicPr>
            <a:picLocks noChangeAspect="1"/>
          </p:cNvPicPr>
          <p:nvPr/>
        </p:nvPicPr>
        <p:blipFill>
          <a:blip r:embed="rId4"/>
          <a:stretch>
            <a:fillRect/>
          </a:stretch>
        </p:blipFill>
        <p:spPr>
          <a:xfrm>
            <a:off x="7127162" y="3073363"/>
            <a:ext cx="4686541" cy="3518081"/>
          </a:xfrm>
          <a:prstGeom prst="rect">
            <a:avLst/>
          </a:prstGeom>
        </p:spPr>
      </p:pic>
      <p:sp>
        <p:nvSpPr>
          <p:cNvPr id="8" name="Arrow: Down 7">
            <a:extLst>
              <a:ext uri="{FF2B5EF4-FFF2-40B4-BE49-F238E27FC236}">
                <a16:creationId xmlns:a16="http://schemas.microsoft.com/office/drawing/2014/main" id="{2018424A-DF2F-4745-9B58-3F97BDD310E2}"/>
              </a:ext>
            </a:extLst>
          </p:cNvPr>
          <p:cNvSpPr/>
          <p:nvPr/>
        </p:nvSpPr>
        <p:spPr>
          <a:xfrm>
            <a:off x="5991225" y="476250"/>
            <a:ext cx="771525" cy="5629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ontent Placeholder 2">
            <a:extLst>
              <a:ext uri="{FF2B5EF4-FFF2-40B4-BE49-F238E27FC236}">
                <a16:creationId xmlns:a16="http://schemas.microsoft.com/office/drawing/2014/main" id="{29F92319-84F9-409D-802D-0AD3DB21D7F6}"/>
              </a:ext>
            </a:extLst>
          </p:cNvPr>
          <p:cNvSpPr txBox="1">
            <a:spLocks/>
          </p:cNvSpPr>
          <p:nvPr/>
        </p:nvSpPr>
        <p:spPr>
          <a:xfrm>
            <a:off x="628650" y="835025"/>
            <a:ext cx="4928631"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Select the proportional editing option on the top bar besides the ‘Global’ navigation option.</a:t>
            </a:r>
          </a:p>
          <a:p>
            <a:r>
              <a:rPr lang="en-IN" dirty="0"/>
              <a:t>Select the bottom faces and scale lesser in vertical direction.</a:t>
            </a:r>
          </a:p>
          <a:p>
            <a:r>
              <a:rPr lang="en-IN" dirty="0"/>
              <a:t>Select the top faces again and scale inwards. </a:t>
            </a:r>
          </a:p>
        </p:txBody>
      </p:sp>
    </p:spTree>
    <p:extLst>
      <p:ext uri="{BB962C8B-B14F-4D97-AF65-F5344CB8AC3E}">
        <p14:creationId xmlns:p14="http://schemas.microsoft.com/office/powerpoint/2010/main" val="869361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82D002-F38E-481A-AED5-C7960D63B77B}"/>
              </a:ext>
            </a:extLst>
          </p:cNvPr>
          <p:cNvPicPr>
            <a:picLocks noChangeAspect="1"/>
          </p:cNvPicPr>
          <p:nvPr/>
        </p:nvPicPr>
        <p:blipFill>
          <a:blip r:embed="rId2"/>
          <a:stretch>
            <a:fillRect/>
          </a:stretch>
        </p:blipFill>
        <p:spPr>
          <a:xfrm>
            <a:off x="6096000" y="301565"/>
            <a:ext cx="1809843" cy="2311519"/>
          </a:xfrm>
          <a:prstGeom prst="rect">
            <a:avLst/>
          </a:prstGeom>
        </p:spPr>
      </p:pic>
      <p:pic>
        <p:nvPicPr>
          <p:cNvPr id="5" name="Picture 4">
            <a:extLst>
              <a:ext uri="{FF2B5EF4-FFF2-40B4-BE49-F238E27FC236}">
                <a16:creationId xmlns:a16="http://schemas.microsoft.com/office/drawing/2014/main" id="{7E8B7491-84F4-4F0B-8E31-E47F7B9F9A99}"/>
              </a:ext>
            </a:extLst>
          </p:cNvPr>
          <p:cNvPicPr>
            <a:picLocks noChangeAspect="1"/>
          </p:cNvPicPr>
          <p:nvPr/>
        </p:nvPicPr>
        <p:blipFill rotWithShape="1">
          <a:blip r:embed="rId3"/>
          <a:srcRect l="25941" t="8815" r="-2452" b="46710"/>
          <a:stretch/>
        </p:blipFill>
        <p:spPr>
          <a:xfrm>
            <a:off x="8096250" y="766761"/>
            <a:ext cx="1783140" cy="1381126"/>
          </a:xfrm>
          <a:prstGeom prst="rect">
            <a:avLst/>
          </a:prstGeom>
        </p:spPr>
      </p:pic>
      <p:pic>
        <p:nvPicPr>
          <p:cNvPr id="7" name="Picture 6">
            <a:extLst>
              <a:ext uri="{FF2B5EF4-FFF2-40B4-BE49-F238E27FC236}">
                <a16:creationId xmlns:a16="http://schemas.microsoft.com/office/drawing/2014/main" id="{57979809-0514-4DB9-9884-915CE0F1AD03}"/>
              </a:ext>
            </a:extLst>
          </p:cNvPr>
          <p:cNvPicPr>
            <a:picLocks noChangeAspect="1"/>
          </p:cNvPicPr>
          <p:nvPr/>
        </p:nvPicPr>
        <p:blipFill rotWithShape="1">
          <a:blip r:embed="rId4"/>
          <a:srcRect l="25703" t="18194" r="56328" b="15417"/>
          <a:stretch/>
        </p:blipFill>
        <p:spPr>
          <a:xfrm>
            <a:off x="9879390" y="523875"/>
            <a:ext cx="2190751" cy="4552950"/>
          </a:xfrm>
          <a:prstGeom prst="rect">
            <a:avLst/>
          </a:prstGeom>
        </p:spPr>
      </p:pic>
      <p:sp>
        <p:nvSpPr>
          <p:cNvPr id="6" name="Content Placeholder 2">
            <a:extLst>
              <a:ext uri="{FF2B5EF4-FFF2-40B4-BE49-F238E27FC236}">
                <a16:creationId xmlns:a16="http://schemas.microsoft.com/office/drawing/2014/main" id="{B1D1A2F0-AF02-46E5-AA02-EE71D7FF5FEC}"/>
              </a:ext>
            </a:extLst>
          </p:cNvPr>
          <p:cNvSpPr txBox="1">
            <a:spLocks/>
          </p:cNvSpPr>
          <p:nvPr/>
        </p:nvSpPr>
        <p:spPr>
          <a:xfrm>
            <a:off x="628650" y="835025"/>
            <a:ext cx="54673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Add a sphere and scale it narrow to act as nose for the character. </a:t>
            </a:r>
          </a:p>
          <a:p>
            <a:r>
              <a:rPr lang="en-IN" dirty="0"/>
              <a:t>Remove the faces on the other half side.</a:t>
            </a:r>
          </a:p>
          <a:p>
            <a:r>
              <a:rPr lang="en-IN" dirty="0"/>
              <a:t>Then place it well entering little inside the main body of the character.</a:t>
            </a:r>
          </a:p>
          <a:p>
            <a:r>
              <a:rPr lang="en-IN" dirty="0"/>
              <a:t>Right click on the nose and select ‘Shade smooth’.</a:t>
            </a:r>
          </a:p>
        </p:txBody>
      </p:sp>
    </p:spTree>
    <p:extLst>
      <p:ext uri="{BB962C8B-B14F-4D97-AF65-F5344CB8AC3E}">
        <p14:creationId xmlns:p14="http://schemas.microsoft.com/office/powerpoint/2010/main" val="1452642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3B3D87-32EA-4EF3-9B73-0DFF20AFFB1B}"/>
              </a:ext>
            </a:extLst>
          </p:cNvPr>
          <p:cNvPicPr>
            <a:picLocks noChangeAspect="1"/>
          </p:cNvPicPr>
          <p:nvPr/>
        </p:nvPicPr>
        <p:blipFill>
          <a:blip r:embed="rId2"/>
          <a:stretch>
            <a:fillRect/>
          </a:stretch>
        </p:blipFill>
        <p:spPr>
          <a:xfrm>
            <a:off x="7845344" y="396799"/>
            <a:ext cx="3130711" cy="2940201"/>
          </a:xfrm>
          <a:prstGeom prst="rect">
            <a:avLst/>
          </a:prstGeom>
        </p:spPr>
      </p:pic>
      <p:sp>
        <p:nvSpPr>
          <p:cNvPr id="4" name="Content Placeholder 2">
            <a:extLst>
              <a:ext uri="{FF2B5EF4-FFF2-40B4-BE49-F238E27FC236}">
                <a16:creationId xmlns:a16="http://schemas.microsoft.com/office/drawing/2014/main" id="{94C9DFE9-6793-4364-A955-B1F05CFE0EF6}"/>
              </a:ext>
            </a:extLst>
          </p:cNvPr>
          <p:cNvSpPr txBox="1">
            <a:spLocks/>
          </p:cNvSpPr>
          <p:nvPr/>
        </p:nvSpPr>
        <p:spPr>
          <a:xfrm>
            <a:off x="628650" y="835025"/>
            <a:ext cx="54673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Make the backside flatter by selecting the lower back faces in edit mode and scaling inwards.</a:t>
            </a:r>
          </a:p>
          <a:p>
            <a:r>
              <a:rPr lang="en-IN" dirty="0"/>
              <a:t>Add a cube as backpack of the character.</a:t>
            </a:r>
          </a:p>
          <a:p>
            <a:pPr marL="0" indent="0">
              <a:buNone/>
            </a:pPr>
            <a:endParaRPr lang="en-IN" dirty="0"/>
          </a:p>
        </p:txBody>
      </p:sp>
      <p:pic>
        <p:nvPicPr>
          <p:cNvPr id="5" name="Picture 4">
            <a:extLst>
              <a:ext uri="{FF2B5EF4-FFF2-40B4-BE49-F238E27FC236}">
                <a16:creationId xmlns:a16="http://schemas.microsoft.com/office/drawing/2014/main" id="{C115CC32-E5A7-45ED-BE81-6488EA259318}"/>
              </a:ext>
            </a:extLst>
          </p:cNvPr>
          <p:cNvPicPr>
            <a:picLocks noChangeAspect="1"/>
          </p:cNvPicPr>
          <p:nvPr/>
        </p:nvPicPr>
        <p:blipFill>
          <a:blip r:embed="rId3"/>
          <a:stretch>
            <a:fillRect/>
          </a:stretch>
        </p:blipFill>
        <p:spPr>
          <a:xfrm>
            <a:off x="7822417" y="3521001"/>
            <a:ext cx="3153638" cy="2238464"/>
          </a:xfrm>
          <a:prstGeom prst="rect">
            <a:avLst/>
          </a:prstGeom>
        </p:spPr>
      </p:pic>
    </p:spTree>
    <p:extLst>
      <p:ext uri="{BB962C8B-B14F-4D97-AF65-F5344CB8AC3E}">
        <p14:creationId xmlns:p14="http://schemas.microsoft.com/office/powerpoint/2010/main" val="296160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BD56-D1A8-463D-BCE5-7C5D4FAD19BD}"/>
              </a:ext>
            </a:extLst>
          </p:cNvPr>
          <p:cNvSpPr>
            <a:spLocks noGrp="1"/>
          </p:cNvSpPr>
          <p:nvPr>
            <p:ph type="ctrTitle"/>
          </p:nvPr>
        </p:nvSpPr>
        <p:spPr/>
        <p:txBody>
          <a:bodyPr/>
          <a:lstStyle/>
          <a:p>
            <a:r>
              <a:rPr lang="en-IN" dirty="0"/>
              <a:t>Taj Mahal model Construction</a:t>
            </a:r>
          </a:p>
        </p:txBody>
      </p:sp>
    </p:spTree>
    <p:extLst>
      <p:ext uri="{BB962C8B-B14F-4D97-AF65-F5344CB8AC3E}">
        <p14:creationId xmlns:p14="http://schemas.microsoft.com/office/powerpoint/2010/main" val="2795784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8077BF-D950-40F0-9FFD-BED01F488FDC}"/>
              </a:ext>
            </a:extLst>
          </p:cNvPr>
          <p:cNvPicPr>
            <a:picLocks noChangeAspect="1"/>
          </p:cNvPicPr>
          <p:nvPr/>
        </p:nvPicPr>
        <p:blipFill>
          <a:blip r:embed="rId2"/>
          <a:stretch>
            <a:fillRect/>
          </a:stretch>
        </p:blipFill>
        <p:spPr>
          <a:xfrm>
            <a:off x="6600792" y="1625559"/>
            <a:ext cx="1276416" cy="1587582"/>
          </a:xfrm>
          <a:prstGeom prst="rect">
            <a:avLst/>
          </a:prstGeom>
        </p:spPr>
      </p:pic>
      <p:sp>
        <p:nvSpPr>
          <p:cNvPr id="5" name="Content Placeholder 2">
            <a:extLst>
              <a:ext uri="{FF2B5EF4-FFF2-40B4-BE49-F238E27FC236}">
                <a16:creationId xmlns:a16="http://schemas.microsoft.com/office/drawing/2014/main" id="{DEF8D4FA-C392-457E-84CB-C96ED13CF7D3}"/>
              </a:ext>
            </a:extLst>
          </p:cNvPr>
          <p:cNvSpPr txBox="1">
            <a:spLocks/>
          </p:cNvSpPr>
          <p:nvPr/>
        </p:nvSpPr>
        <p:spPr>
          <a:xfrm>
            <a:off x="628650" y="835025"/>
            <a:ext cx="54673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Add a cylinder as leg of character. </a:t>
            </a:r>
          </a:p>
          <a:p>
            <a:r>
              <a:rPr lang="en-IN" dirty="0"/>
              <a:t>In edit mode bevel up the lowest face by Ctrl + B and scroll up mouse wheel to add more edges.</a:t>
            </a:r>
          </a:p>
          <a:p>
            <a:r>
              <a:rPr lang="en-IN" dirty="0"/>
              <a:t>Duplicate the leg and translate it as another leg of the character.</a:t>
            </a:r>
          </a:p>
          <a:p>
            <a:r>
              <a:rPr lang="en-IN" dirty="0"/>
              <a:t>Press </a:t>
            </a:r>
            <a:r>
              <a:rPr lang="en-IN" dirty="0" err="1"/>
              <a:t>Ctrl+J</a:t>
            </a:r>
            <a:r>
              <a:rPr lang="en-IN" dirty="0"/>
              <a:t> to treat all the part of the character as a single entity.</a:t>
            </a:r>
          </a:p>
        </p:txBody>
      </p:sp>
    </p:spTree>
    <p:extLst>
      <p:ext uri="{BB962C8B-B14F-4D97-AF65-F5344CB8AC3E}">
        <p14:creationId xmlns:p14="http://schemas.microsoft.com/office/powerpoint/2010/main" val="3345070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A23C4-D166-4149-BD1C-C73DB71EC6A1}"/>
              </a:ext>
            </a:extLst>
          </p:cNvPr>
          <p:cNvPicPr>
            <a:picLocks noChangeAspect="1"/>
          </p:cNvPicPr>
          <p:nvPr/>
        </p:nvPicPr>
        <p:blipFill>
          <a:blip r:embed="rId2"/>
          <a:stretch>
            <a:fillRect/>
          </a:stretch>
        </p:blipFill>
        <p:spPr>
          <a:xfrm>
            <a:off x="8834702" y="3970275"/>
            <a:ext cx="2051155" cy="2432175"/>
          </a:xfrm>
          <a:prstGeom prst="rect">
            <a:avLst/>
          </a:prstGeom>
        </p:spPr>
      </p:pic>
      <p:pic>
        <p:nvPicPr>
          <p:cNvPr id="5" name="Picture 4">
            <a:extLst>
              <a:ext uri="{FF2B5EF4-FFF2-40B4-BE49-F238E27FC236}">
                <a16:creationId xmlns:a16="http://schemas.microsoft.com/office/drawing/2014/main" id="{67774A4D-C5B1-4500-AAE2-8D57AF4D5601}"/>
              </a:ext>
            </a:extLst>
          </p:cNvPr>
          <p:cNvPicPr>
            <a:picLocks noChangeAspect="1"/>
          </p:cNvPicPr>
          <p:nvPr/>
        </p:nvPicPr>
        <p:blipFill rotWithShape="1">
          <a:blip r:embed="rId3"/>
          <a:srcRect l="29833" t="47058" r="54084" b="314"/>
          <a:stretch/>
        </p:blipFill>
        <p:spPr>
          <a:xfrm>
            <a:off x="7228152" y="120015"/>
            <a:ext cx="1960880" cy="3408680"/>
          </a:xfrm>
          <a:prstGeom prst="rect">
            <a:avLst/>
          </a:prstGeom>
        </p:spPr>
      </p:pic>
      <p:pic>
        <p:nvPicPr>
          <p:cNvPr id="7" name="Picture 6">
            <a:extLst>
              <a:ext uri="{FF2B5EF4-FFF2-40B4-BE49-F238E27FC236}">
                <a16:creationId xmlns:a16="http://schemas.microsoft.com/office/drawing/2014/main" id="{04578C85-31F6-4A3C-B1B7-1E501337EC8E}"/>
              </a:ext>
            </a:extLst>
          </p:cNvPr>
          <p:cNvPicPr>
            <a:picLocks noChangeAspect="1"/>
          </p:cNvPicPr>
          <p:nvPr/>
        </p:nvPicPr>
        <p:blipFill rotWithShape="1">
          <a:blip r:embed="rId4"/>
          <a:srcRect l="4916" t="75647" r="73333" b="15883"/>
          <a:stretch/>
        </p:blipFill>
        <p:spPr>
          <a:xfrm>
            <a:off x="9406202" y="409575"/>
            <a:ext cx="2651760" cy="548640"/>
          </a:xfrm>
          <a:prstGeom prst="rect">
            <a:avLst/>
          </a:prstGeom>
        </p:spPr>
      </p:pic>
      <p:sp>
        <p:nvSpPr>
          <p:cNvPr id="8" name="Content Placeholder 2">
            <a:extLst>
              <a:ext uri="{FF2B5EF4-FFF2-40B4-BE49-F238E27FC236}">
                <a16:creationId xmlns:a16="http://schemas.microsoft.com/office/drawing/2014/main" id="{BA2B32BB-B83F-4643-AABF-938C7C10D7B4}"/>
              </a:ext>
            </a:extLst>
          </p:cNvPr>
          <p:cNvSpPr txBox="1">
            <a:spLocks/>
          </p:cNvSpPr>
          <p:nvPr/>
        </p:nvSpPr>
        <p:spPr>
          <a:xfrm>
            <a:off x="628650" y="409575"/>
            <a:ext cx="2867025" cy="4776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Insert an armature. Place it inside the body of </a:t>
            </a:r>
            <a:r>
              <a:rPr lang="en-IN" dirty="0" err="1"/>
              <a:t>tth</a:t>
            </a:r>
            <a:r>
              <a:rPr lang="en-IN" dirty="0"/>
              <a:t> character.</a:t>
            </a:r>
          </a:p>
          <a:p>
            <a:r>
              <a:rPr lang="en-IN" dirty="0"/>
              <a:t>In edit mode, right click and select subdivide. Change the number of cuts to 2.</a:t>
            </a:r>
          </a:p>
          <a:p>
            <a:r>
              <a:rPr lang="en-IN" dirty="0"/>
              <a:t>Then we see 3 bones visible.</a:t>
            </a:r>
          </a:p>
        </p:txBody>
      </p:sp>
      <p:sp>
        <p:nvSpPr>
          <p:cNvPr id="6" name="Arrow: Bent 5">
            <a:extLst>
              <a:ext uri="{FF2B5EF4-FFF2-40B4-BE49-F238E27FC236}">
                <a16:creationId xmlns:a16="http://schemas.microsoft.com/office/drawing/2014/main" id="{68A2ABD4-97CD-4A2D-8A22-A1E40D2161F0}"/>
              </a:ext>
            </a:extLst>
          </p:cNvPr>
          <p:cNvSpPr/>
          <p:nvPr/>
        </p:nvSpPr>
        <p:spPr>
          <a:xfrm rot="5400000">
            <a:off x="9932299" y="1582580"/>
            <a:ext cx="733425" cy="178562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16524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3D75A-679E-463D-9EF8-AAAA39BC02D5}"/>
              </a:ext>
            </a:extLst>
          </p:cNvPr>
          <p:cNvPicPr>
            <a:picLocks noChangeAspect="1"/>
          </p:cNvPicPr>
          <p:nvPr/>
        </p:nvPicPr>
        <p:blipFill>
          <a:blip r:embed="rId2"/>
          <a:stretch>
            <a:fillRect/>
          </a:stretch>
        </p:blipFill>
        <p:spPr>
          <a:xfrm>
            <a:off x="923873" y="3495675"/>
            <a:ext cx="2019404" cy="1974951"/>
          </a:xfrm>
          <a:prstGeom prst="rect">
            <a:avLst/>
          </a:prstGeom>
        </p:spPr>
      </p:pic>
      <p:pic>
        <p:nvPicPr>
          <p:cNvPr id="5" name="Picture 4">
            <a:extLst>
              <a:ext uri="{FF2B5EF4-FFF2-40B4-BE49-F238E27FC236}">
                <a16:creationId xmlns:a16="http://schemas.microsoft.com/office/drawing/2014/main" id="{A4EF3D35-98B5-4134-B042-CD84FE056987}"/>
              </a:ext>
            </a:extLst>
          </p:cNvPr>
          <p:cNvPicPr>
            <a:picLocks noChangeAspect="1"/>
          </p:cNvPicPr>
          <p:nvPr/>
        </p:nvPicPr>
        <p:blipFill>
          <a:blip r:embed="rId3"/>
          <a:stretch>
            <a:fillRect/>
          </a:stretch>
        </p:blipFill>
        <p:spPr>
          <a:xfrm>
            <a:off x="3384498" y="3495675"/>
            <a:ext cx="2000353" cy="2044805"/>
          </a:xfrm>
          <a:prstGeom prst="rect">
            <a:avLst/>
          </a:prstGeom>
        </p:spPr>
      </p:pic>
      <p:pic>
        <p:nvPicPr>
          <p:cNvPr id="7" name="Picture 6">
            <a:extLst>
              <a:ext uri="{FF2B5EF4-FFF2-40B4-BE49-F238E27FC236}">
                <a16:creationId xmlns:a16="http://schemas.microsoft.com/office/drawing/2014/main" id="{B5EE9F5C-106D-4FF4-A080-931643AA71D9}"/>
              </a:ext>
            </a:extLst>
          </p:cNvPr>
          <p:cNvPicPr>
            <a:picLocks noChangeAspect="1"/>
          </p:cNvPicPr>
          <p:nvPr/>
        </p:nvPicPr>
        <p:blipFill>
          <a:blip r:embed="rId4"/>
          <a:stretch>
            <a:fillRect/>
          </a:stretch>
        </p:blipFill>
        <p:spPr>
          <a:xfrm>
            <a:off x="5705475" y="3495675"/>
            <a:ext cx="1097280" cy="2037804"/>
          </a:xfrm>
          <a:prstGeom prst="rect">
            <a:avLst/>
          </a:prstGeom>
        </p:spPr>
      </p:pic>
      <p:pic>
        <p:nvPicPr>
          <p:cNvPr id="9" name="Picture 8">
            <a:extLst>
              <a:ext uri="{FF2B5EF4-FFF2-40B4-BE49-F238E27FC236}">
                <a16:creationId xmlns:a16="http://schemas.microsoft.com/office/drawing/2014/main" id="{E5BB2263-3544-4E64-B782-FD7744E5CB61}"/>
              </a:ext>
            </a:extLst>
          </p:cNvPr>
          <p:cNvPicPr>
            <a:picLocks noChangeAspect="1"/>
          </p:cNvPicPr>
          <p:nvPr/>
        </p:nvPicPr>
        <p:blipFill>
          <a:blip r:embed="rId5"/>
          <a:stretch>
            <a:fillRect/>
          </a:stretch>
        </p:blipFill>
        <p:spPr>
          <a:xfrm>
            <a:off x="7123379" y="3495675"/>
            <a:ext cx="2298818" cy="1727289"/>
          </a:xfrm>
          <a:prstGeom prst="rect">
            <a:avLst/>
          </a:prstGeom>
        </p:spPr>
      </p:pic>
      <p:sp>
        <p:nvSpPr>
          <p:cNvPr id="6" name="Content Placeholder 2">
            <a:extLst>
              <a:ext uri="{FF2B5EF4-FFF2-40B4-BE49-F238E27FC236}">
                <a16:creationId xmlns:a16="http://schemas.microsoft.com/office/drawing/2014/main" id="{4DE75311-5A24-4C60-B3C0-31563B1A5FF7}"/>
              </a:ext>
            </a:extLst>
          </p:cNvPr>
          <p:cNvSpPr txBox="1">
            <a:spLocks/>
          </p:cNvSpPr>
          <p:nvPr/>
        </p:nvSpPr>
        <p:spPr>
          <a:xfrm>
            <a:off x="628649" y="835025"/>
            <a:ext cx="9934575" cy="2660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Insert more bones in the edit mode. This time, to construct the thigh and leg bone, insert one bone and tilt it as shown in first figure.</a:t>
            </a:r>
          </a:p>
          <a:p>
            <a:r>
              <a:rPr lang="en-IN" dirty="0"/>
              <a:t>Insert a bone in leg. Right click-&gt;subdivide. We see there are 2 bones now for leg.</a:t>
            </a:r>
          </a:p>
          <a:p>
            <a:r>
              <a:rPr lang="en-IN" dirty="0"/>
              <a:t>Do the same for other leg too.</a:t>
            </a:r>
          </a:p>
          <a:p>
            <a:endParaRPr lang="en-IN" dirty="0"/>
          </a:p>
        </p:txBody>
      </p:sp>
      <p:sp>
        <p:nvSpPr>
          <p:cNvPr id="2" name="Arrow: Right 1">
            <a:extLst>
              <a:ext uri="{FF2B5EF4-FFF2-40B4-BE49-F238E27FC236}">
                <a16:creationId xmlns:a16="http://schemas.microsoft.com/office/drawing/2014/main" id="{E577EF72-4154-4C7A-B989-C95FB9136094}"/>
              </a:ext>
            </a:extLst>
          </p:cNvPr>
          <p:cNvSpPr/>
          <p:nvPr/>
        </p:nvSpPr>
        <p:spPr>
          <a:xfrm>
            <a:off x="971550" y="5781675"/>
            <a:ext cx="8534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7339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DD2B6A-D134-420F-B028-2F5A51DB05B5}"/>
              </a:ext>
            </a:extLst>
          </p:cNvPr>
          <p:cNvPicPr>
            <a:picLocks noChangeAspect="1"/>
          </p:cNvPicPr>
          <p:nvPr/>
        </p:nvPicPr>
        <p:blipFill>
          <a:blip r:embed="rId2"/>
          <a:stretch>
            <a:fillRect/>
          </a:stretch>
        </p:blipFill>
        <p:spPr>
          <a:xfrm>
            <a:off x="359362" y="4053946"/>
            <a:ext cx="1621838" cy="1334003"/>
          </a:xfrm>
          <a:prstGeom prst="rect">
            <a:avLst/>
          </a:prstGeom>
        </p:spPr>
      </p:pic>
      <p:pic>
        <p:nvPicPr>
          <p:cNvPr id="4" name="Picture 3">
            <a:extLst>
              <a:ext uri="{FF2B5EF4-FFF2-40B4-BE49-F238E27FC236}">
                <a16:creationId xmlns:a16="http://schemas.microsoft.com/office/drawing/2014/main" id="{D76AB74A-6F1C-4D67-9EBA-21DB5A911ACF}"/>
              </a:ext>
            </a:extLst>
          </p:cNvPr>
          <p:cNvPicPr>
            <a:picLocks noChangeAspect="1"/>
          </p:cNvPicPr>
          <p:nvPr/>
        </p:nvPicPr>
        <p:blipFill>
          <a:blip r:embed="rId3"/>
          <a:stretch>
            <a:fillRect/>
          </a:stretch>
        </p:blipFill>
        <p:spPr>
          <a:xfrm>
            <a:off x="2066410" y="4035329"/>
            <a:ext cx="2452111" cy="1352620"/>
          </a:xfrm>
          <a:prstGeom prst="rect">
            <a:avLst/>
          </a:prstGeom>
        </p:spPr>
      </p:pic>
      <p:pic>
        <p:nvPicPr>
          <p:cNvPr id="6" name="Picture 5">
            <a:extLst>
              <a:ext uri="{FF2B5EF4-FFF2-40B4-BE49-F238E27FC236}">
                <a16:creationId xmlns:a16="http://schemas.microsoft.com/office/drawing/2014/main" id="{6F0E4185-AB4F-4005-8F2D-5873A686048C}"/>
              </a:ext>
            </a:extLst>
          </p:cNvPr>
          <p:cNvPicPr>
            <a:picLocks noChangeAspect="1"/>
          </p:cNvPicPr>
          <p:nvPr/>
        </p:nvPicPr>
        <p:blipFill>
          <a:blip r:embed="rId4"/>
          <a:stretch>
            <a:fillRect/>
          </a:stretch>
        </p:blipFill>
        <p:spPr>
          <a:xfrm>
            <a:off x="4644454" y="4018999"/>
            <a:ext cx="2036328" cy="1334003"/>
          </a:xfrm>
          <a:prstGeom prst="rect">
            <a:avLst/>
          </a:prstGeom>
        </p:spPr>
      </p:pic>
      <p:pic>
        <p:nvPicPr>
          <p:cNvPr id="8" name="Picture 7">
            <a:extLst>
              <a:ext uri="{FF2B5EF4-FFF2-40B4-BE49-F238E27FC236}">
                <a16:creationId xmlns:a16="http://schemas.microsoft.com/office/drawing/2014/main" id="{9FE9EBAE-9921-4599-B544-F92129CAD692}"/>
              </a:ext>
            </a:extLst>
          </p:cNvPr>
          <p:cNvPicPr>
            <a:picLocks noChangeAspect="1"/>
          </p:cNvPicPr>
          <p:nvPr/>
        </p:nvPicPr>
        <p:blipFill>
          <a:blip r:embed="rId5"/>
          <a:stretch>
            <a:fillRect/>
          </a:stretch>
        </p:blipFill>
        <p:spPr>
          <a:xfrm>
            <a:off x="9286875" y="4368725"/>
            <a:ext cx="1905098" cy="889046"/>
          </a:xfrm>
          <a:prstGeom prst="rect">
            <a:avLst/>
          </a:prstGeom>
        </p:spPr>
      </p:pic>
      <p:pic>
        <p:nvPicPr>
          <p:cNvPr id="10" name="Picture 9">
            <a:extLst>
              <a:ext uri="{FF2B5EF4-FFF2-40B4-BE49-F238E27FC236}">
                <a16:creationId xmlns:a16="http://schemas.microsoft.com/office/drawing/2014/main" id="{DCD7124D-E881-4AD6-B801-7B52F40CFC10}"/>
              </a:ext>
            </a:extLst>
          </p:cNvPr>
          <p:cNvPicPr>
            <a:picLocks noChangeAspect="1"/>
          </p:cNvPicPr>
          <p:nvPr/>
        </p:nvPicPr>
        <p:blipFill>
          <a:blip r:embed="rId6"/>
          <a:stretch>
            <a:fillRect/>
          </a:stretch>
        </p:blipFill>
        <p:spPr>
          <a:xfrm>
            <a:off x="6922405" y="4447486"/>
            <a:ext cx="2173872" cy="777251"/>
          </a:xfrm>
          <a:prstGeom prst="rect">
            <a:avLst/>
          </a:prstGeom>
        </p:spPr>
      </p:pic>
      <p:sp>
        <p:nvSpPr>
          <p:cNvPr id="5" name="Arrow: Right 4">
            <a:extLst>
              <a:ext uri="{FF2B5EF4-FFF2-40B4-BE49-F238E27FC236}">
                <a16:creationId xmlns:a16="http://schemas.microsoft.com/office/drawing/2014/main" id="{7E5B0CC2-5861-423C-AD8C-52393114C989}"/>
              </a:ext>
            </a:extLst>
          </p:cNvPr>
          <p:cNvSpPr/>
          <p:nvPr/>
        </p:nvSpPr>
        <p:spPr>
          <a:xfrm>
            <a:off x="552450" y="5257771"/>
            <a:ext cx="10639523" cy="482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Content Placeholder 2">
            <a:extLst>
              <a:ext uri="{FF2B5EF4-FFF2-40B4-BE49-F238E27FC236}">
                <a16:creationId xmlns:a16="http://schemas.microsoft.com/office/drawing/2014/main" id="{5C32734A-3458-4B47-8D79-985DA8760035}"/>
              </a:ext>
            </a:extLst>
          </p:cNvPr>
          <p:cNvSpPr txBox="1">
            <a:spLocks/>
          </p:cNvSpPr>
          <p:nvPr/>
        </p:nvSpPr>
        <p:spPr>
          <a:xfrm>
            <a:off x="499776" y="419117"/>
            <a:ext cx="10777823" cy="2377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Tilt the uppermost bone of the body little towards the backside.</a:t>
            </a:r>
          </a:p>
          <a:p>
            <a:r>
              <a:rPr lang="en-IN" dirty="0"/>
              <a:t>Copy that bone and place it inside the nose of the character.</a:t>
            </a:r>
          </a:p>
          <a:p>
            <a:r>
              <a:rPr lang="en-IN" dirty="0"/>
              <a:t>Copy the second bone from the top and place it inside the backpack.</a:t>
            </a:r>
          </a:p>
          <a:p>
            <a:r>
              <a:rPr lang="en-IN" dirty="0"/>
              <a:t>Go into the ‘Pose mode’ by pressing </a:t>
            </a:r>
            <a:r>
              <a:rPr lang="en-IN" dirty="0" err="1"/>
              <a:t>Ctrl+Tab</a:t>
            </a:r>
            <a:r>
              <a:rPr lang="en-IN" dirty="0"/>
              <a:t> to test movement of the character.</a:t>
            </a:r>
          </a:p>
          <a:p>
            <a:r>
              <a:rPr lang="en-IN" dirty="0"/>
              <a:t>Select the character made and after that armature in the collection panel, make armature the parent of character by pressing </a:t>
            </a:r>
            <a:r>
              <a:rPr lang="en-IN" dirty="0" err="1"/>
              <a:t>Ctrl+P</a:t>
            </a:r>
            <a:r>
              <a:rPr lang="en-IN" dirty="0"/>
              <a:t>-&gt;make parent.</a:t>
            </a:r>
          </a:p>
        </p:txBody>
      </p:sp>
    </p:spTree>
    <p:extLst>
      <p:ext uri="{BB962C8B-B14F-4D97-AF65-F5344CB8AC3E}">
        <p14:creationId xmlns:p14="http://schemas.microsoft.com/office/powerpoint/2010/main" val="1475942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1E882-F366-4B8B-A592-4DA33D9F859D}"/>
              </a:ext>
            </a:extLst>
          </p:cNvPr>
          <p:cNvPicPr>
            <a:picLocks noChangeAspect="1"/>
          </p:cNvPicPr>
          <p:nvPr/>
        </p:nvPicPr>
        <p:blipFill>
          <a:blip r:embed="rId2"/>
          <a:stretch>
            <a:fillRect/>
          </a:stretch>
        </p:blipFill>
        <p:spPr>
          <a:xfrm>
            <a:off x="472813" y="248245"/>
            <a:ext cx="2730524" cy="2211849"/>
          </a:xfrm>
          <a:prstGeom prst="rect">
            <a:avLst/>
          </a:prstGeom>
        </p:spPr>
      </p:pic>
      <p:pic>
        <p:nvPicPr>
          <p:cNvPr id="7" name="Picture 6">
            <a:extLst>
              <a:ext uri="{FF2B5EF4-FFF2-40B4-BE49-F238E27FC236}">
                <a16:creationId xmlns:a16="http://schemas.microsoft.com/office/drawing/2014/main" id="{9173FD9F-13BE-4C79-9F8D-E6657933B802}"/>
              </a:ext>
            </a:extLst>
          </p:cNvPr>
          <p:cNvPicPr>
            <a:picLocks noChangeAspect="1"/>
          </p:cNvPicPr>
          <p:nvPr/>
        </p:nvPicPr>
        <p:blipFill>
          <a:blip r:embed="rId3"/>
          <a:stretch>
            <a:fillRect/>
          </a:stretch>
        </p:blipFill>
        <p:spPr>
          <a:xfrm>
            <a:off x="472813" y="5519421"/>
            <a:ext cx="10179573" cy="1054154"/>
          </a:xfrm>
          <a:prstGeom prst="rect">
            <a:avLst/>
          </a:prstGeom>
        </p:spPr>
      </p:pic>
      <p:sp>
        <p:nvSpPr>
          <p:cNvPr id="10" name="Content Placeholder 2">
            <a:extLst>
              <a:ext uri="{FF2B5EF4-FFF2-40B4-BE49-F238E27FC236}">
                <a16:creationId xmlns:a16="http://schemas.microsoft.com/office/drawing/2014/main" id="{FDC19F0E-74B4-47A8-90DE-4214CE162A67}"/>
              </a:ext>
            </a:extLst>
          </p:cNvPr>
          <p:cNvSpPr txBox="1">
            <a:spLocks/>
          </p:cNvSpPr>
          <p:nvPr/>
        </p:nvSpPr>
        <p:spPr>
          <a:xfrm>
            <a:off x="4305300" y="284425"/>
            <a:ext cx="58769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 the Pose mode, rotate the leg bones of one leg frontwards, backwards for the other leg. </a:t>
            </a:r>
          </a:p>
          <a:p>
            <a:r>
              <a:rPr lang="en-IN" dirty="0"/>
              <a:t>Insert a keyframe in the timeline.</a:t>
            </a:r>
          </a:p>
          <a:p>
            <a:r>
              <a:rPr lang="en-IN" dirty="0"/>
              <a:t>Copy paste the keyframe at each 30</a:t>
            </a:r>
            <a:r>
              <a:rPr lang="en-IN" baseline="30000" dirty="0"/>
              <a:t>th</a:t>
            </a:r>
            <a:r>
              <a:rPr lang="en-IN" dirty="0"/>
              <a:t> frame until the 100</a:t>
            </a:r>
            <a:r>
              <a:rPr lang="en-IN" baseline="30000" dirty="0"/>
              <a:t>th</a:t>
            </a:r>
            <a:r>
              <a:rPr lang="en-IN" dirty="0"/>
              <a:t> frame is reached.</a:t>
            </a:r>
          </a:p>
          <a:p>
            <a:r>
              <a:rPr lang="en-IN" dirty="0"/>
              <a:t>Below is the final timeline shown until this step.</a:t>
            </a:r>
          </a:p>
        </p:txBody>
      </p:sp>
      <p:pic>
        <p:nvPicPr>
          <p:cNvPr id="11" name="Picture 10">
            <a:extLst>
              <a:ext uri="{FF2B5EF4-FFF2-40B4-BE49-F238E27FC236}">
                <a16:creationId xmlns:a16="http://schemas.microsoft.com/office/drawing/2014/main" id="{17293186-6091-4D46-AEB1-0DB5DF993CCD}"/>
              </a:ext>
            </a:extLst>
          </p:cNvPr>
          <p:cNvPicPr>
            <a:picLocks noChangeAspect="1"/>
          </p:cNvPicPr>
          <p:nvPr/>
        </p:nvPicPr>
        <p:blipFill>
          <a:blip r:embed="rId4"/>
          <a:stretch>
            <a:fillRect/>
          </a:stretch>
        </p:blipFill>
        <p:spPr>
          <a:xfrm>
            <a:off x="472813" y="2752725"/>
            <a:ext cx="2730524" cy="2068145"/>
          </a:xfrm>
          <a:prstGeom prst="rect">
            <a:avLst/>
          </a:prstGeom>
        </p:spPr>
      </p:pic>
    </p:spTree>
    <p:extLst>
      <p:ext uri="{BB962C8B-B14F-4D97-AF65-F5344CB8AC3E}">
        <p14:creationId xmlns:p14="http://schemas.microsoft.com/office/powerpoint/2010/main" val="650564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C6553-D610-463D-9DCA-2D6280247614}"/>
              </a:ext>
            </a:extLst>
          </p:cNvPr>
          <p:cNvPicPr>
            <a:picLocks noChangeAspect="1"/>
          </p:cNvPicPr>
          <p:nvPr/>
        </p:nvPicPr>
        <p:blipFill>
          <a:blip r:embed="rId2"/>
          <a:stretch>
            <a:fillRect/>
          </a:stretch>
        </p:blipFill>
        <p:spPr>
          <a:xfrm>
            <a:off x="8839748" y="704816"/>
            <a:ext cx="1625684" cy="1168460"/>
          </a:xfrm>
          <a:prstGeom prst="rect">
            <a:avLst/>
          </a:prstGeom>
        </p:spPr>
      </p:pic>
      <p:sp>
        <p:nvSpPr>
          <p:cNvPr id="6" name="Content Placeholder 2">
            <a:extLst>
              <a:ext uri="{FF2B5EF4-FFF2-40B4-BE49-F238E27FC236}">
                <a16:creationId xmlns:a16="http://schemas.microsoft.com/office/drawing/2014/main" id="{4072E706-7291-42DB-8DE8-418CD3CEFFB4}"/>
              </a:ext>
            </a:extLst>
          </p:cNvPr>
          <p:cNvSpPr txBox="1">
            <a:spLocks/>
          </p:cNvSpPr>
          <p:nvPr/>
        </p:nvSpPr>
        <p:spPr>
          <a:xfrm>
            <a:off x="628650" y="835025"/>
            <a:ext cx="7877176" cy="2660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Select the faces associated with the nose of the character in edit mode.</a:t>
            </a:r>
          </a:p>
          <a:p>
            <a:r>
              <a:rPr lang="en-IN" dirty="0"/>
              <a:t>Add a material to the character which is purple in colour. Click on the purple material and click on assign. </a:t>
            </a:r>
          </a:p>
          <a:p>
            <a:endParaRPr lang="en-IN" dirty="0"/>
          </a:p>
        </p:txBody>
      </p:sp>
      <p:pic>
        <p:nvPicPr>
          <p:cNvPr id="7" name="Picture 6">
            <a:extLst>
              <a:ext uri="{FF2B5EF4-FFF2-40B4-BE49-F238E27FC236}">
                <a16:creationId xmlns:a16="http://schemas.microsoft.com/office/drawing/2014/main" id="{1763FC7D-5A86-41CA-B099-D510C7068E99}"/>
              </a:ext>
            </a:extLst>
          </p:cNvPr>
          <p:cNvPicPr>
            <a:picLocks noChangeAspect="1"/>
          </p:cNvPicPr>
          <p:nvPr/>
        </p:nvPicPr>
        <p:blipFill>
          <a:blip r:embed="rId3"/>
          <a:stretch>
            <a:fillRect/>
          </a:stretch>
        </p:blipFill>
        <p:spPr>
          <a:xfrm>
            <a:off x="8706391" y="1993807"/>
            <a:ext cx="1892397" cy="3613336"/>
          </a:xfrm>
          <a:prstGeom prst="rect">
            <a:avLst/>
          </a:prstGeom>
        </p:spPr>
      </p:pic>
    </p:spTree>
    <p:extLst>
      <p:ext uri="{BB962C8B-B14F-4D97-AF65-F5344CB8AC3E}">
        <p14:creationId xmlns:p14="http://schemas.microsoft.com/office/powerpoint/2010/main" val="2174810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8A5B6C-B722-4610-B09F-AFADD3F66168}"/>
              </a:ext>
            </a:extLst>
          </p:cNvPr>
          <p:cNvPicPr>
            <a:picLocks noChangeAspect="1"/>
          </p:cNvPicPr>
          <p:nvPr/>
        </p:nvPicPr>
        <p:blipFill>
          <a:blip r:embed="rId2"/>
          <a:stretch>
            <a:fillRect/>
          </a:stretch>
        </p:blipFill>
        <p:spPr>
          <a:xfrm>
            <a:off x="955412" y="2143084"/>
            <a:ext cx="5480332" cy="1581231"/>
          </a:xfrm>
          <a:prstGeom prst="rect">
            <a:avLst/>
          </a:prstGeom>
        </p:spPr>
      </p:pic>
      <p:pic>
        <p:nvPicPr>
          <p:cNvPr id="5" name="Picture 4">
            <a:extLst>
              <a:ext uri="{FF2B5EF4-FFF2-40B4-BE49-F238E27FC236}">
                <a16:creationId xmlns:a16="http://schemas.microsoft.com/office/drawing/2014/main" id="{CBBF28F7-9A5B-42B4-BB7F-53B0CCAD4887}"/>
              </a:ext>
            </a:extLst>
          </p:cNvPr>
          <p:cNvPicPr>
            <a:picLocks noChangeAspect="1"/>
          </p:cNvPicPr>
          <p:nvPr/>
        </p:nvPicPr>
        <p:blipFill>
          <a:blip r:embed="rId3"/>
          <a:stretch>
            <a:fillRect/>
          </a:stretch>
        </p:blipFill>
        <p:spPr>
          <a:xfrm>
            <a:off x="831587" y="4479877"/>
            <a:ext cx="10243076" cy="1841595"/>
          </a:xfrm>
          <a:prstGeom prst="rect">
            <a:avLst/>
          </a:prstGeom>
        </p:spPr>
      </p:pic>
      <p:sp>
        <p:nvSpPr>
          <p:cNvPr id="2" name="TextBox 1">
            <a:extLst>
              <a:ext uri="{FF2B5EF4-FFF2-40B4-BE49-F238E27FC236}">
                <a16:creationId xmlns:a16="http://schemas.microsoft.com/office/drawing/2014/main" id="{9A391C45-E195-468E-84F9-D7B0F86F60DC}"/>
              </a:ext>
            </a:extLst>
          </p:cNvPr>
          <p:cNvSpPr txBox="1"/>
          <p:nvPr/>
        </p:nvSpPr>
        <p:spPr>
          <a:xfrm>
            <a:off x="561975" y="323850"/>
            <a:ext cx="5172075" cy="1015663"/>
          </a:xfrm>
          <a:prstGeom prst="rect">
            <a:avLst/>
          </a:prstGeom>
          <a:noFill/>
        </p:spPr>
        <p:txBody>
          <a:bodyPr wrap="square" rtlCol="0">
            <a:spAutoFit/>
          </a:bodyPr>
          <a:lstStyle/>
          <a:p>
            <a:r>
              <a:rPr lang="en-IN" sz="2000" dirty="0"/>
              <a:t>I animated camera along with the among us character walking. Below are timelines of camera and the character respectively.</a:t>
            </a:r>
          </a:p>
        </p:txBody>
      </p:sp>
    </p:spTree>
    <p:extLst>
      <p:ext uri="{BB962C8B-B14F-4D97-AF65-F5344CB8AC3E}">
        <p14:creationId xmlns:p14="http://schemas.microsoft.com/office/powerpoint/2010/main" val="252246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4E03C6-2701-494C-93E0-A8A1C51DE2DF}"/>
              </a:ext>
            </a:extLst>
          </p:cNvPr>
          <p:cNvPicPr>
            <a:picLocks noChangeAspect="1"/>
          </p:cNvPicPr>
          <p:nvPr/>
        </p:nvPicPr>
        <p:blipFill rotWithShape="1">
          <a:blip r:embed="rId2"/>
          <a:srcRect l="84532" t="45278" b="6111"/>
          <a:stretch/>
        </p:blipFill>
        <p:spPr>
          <a:xfrm>
            <a:off x="8877300" y="371474"/>
            <a:ext cx="1885950" cy="3333751"/>
          </a:xfrm>
          <a:prstGeom prst="rect">
            <a:avLst/>
          </a:prstGeom>
        </p:spPr>
      </p:pic>
      <p:sp>
        <p:nvSpPr>
          <p:cNvPr id="4" name="Content Placeholder 2">
            <a:extLst>
              <a:ext uri="{FF2B5EF4-FFF2-40B4-BE49-F238E27FC236}">
                <a16:creationId xmlns:a16="http://schemas.microsoft.com/office/drawing/2014/main" id="{86732627-62EE-4D49-8B6E-225F2487B571}"/>
              </a:ext>
            </a:extLst>
          </p:cNvPr>
          <p:cNvSpPr txBox="1">
            <a:spLocks/>
          </p:cNvSpPr>
          <p:nvPr/>
        </p:nvSpPr>
        <p:spPr>
          <a:xfrm>
            <a:off x="628649" y="835025"/>
            <a:ext cx="7620001" cy="2660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For the model of Taj Mahal, under Material properties, under Settings options, set Blend mode to Opaque and Shadow mode to None. </a:t>
            </a:r>
          </a:p>
          <a:p>
            <a:endParaRPr lang="en-IN" dirty="0"/>
          </a:p>
        </p:txBody>
      </p:sp>
    </p:spTree>
    <p:extLst>
      <p:ext uri="{BB962C8B-B14F-4D97-AF65-F5344CB8AC3E}">
        <p14:creationId xmlns:p14="http://schemas.microsoft.com/office/powerpoint/2010/main" val="1857033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F8FADE7-5140-4466-9203-6F403CE4F0A2}"/>
              </a:ext>
            </a:extLst>
          </p:cNvPr>
          <p:cNvSpPr txBox="1">
            <a:spLocks/>
          </p:cNvSpPr>
          <p:nvPr/>
        </p:nvSpPr>
        <p:spPr>
          <a:xfrm>
            <a:off x="628649" y="835024"/>
            <a:ext cx="7467601" cy="4727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Export the video by going to Output properties.</a:t>
            </a:r>
          </a:p>
          <a:p>
            <a:r>
              <a:rPr lang="en-IN" dirty="0"/>
              <a:t>Under the frame rate option set the fps to 24.</a:t>
            </a:r>
          </a:p>
          <a:p>
            <a:r>
              <a:rPr lang="en-IN" dirty="0"/>
              <a:t>Set frame start to 1, end to 100.</a:t>
            </a:r>
          </a:p>
          <a:p>
            <a:r>
              <a:rPr lang="en-IN" dirty="0"/>
              <a:t>Under Output option set the output folder of choice.</a:t>
            </a:r>
          </a:p>
          <a:p>
            <a:r>
              <a:rPr lang="en-IN" dirty="0"/>
              <a:t>Set File from option to ‘AVI JPEG’.</a:t>
            </a:r>
          </a:p>
          <a:p>
            <a:r>
              <a:rPr lang="en-IN" dirty="0"/>
              <a:t>The video is for 4 seconds. </a:t>
            </a:r>
          </a:p>
          <a:p>
            <a:endParaRPr lang="en-IN" dirty="0"/>
          </a:p>
          <a:p>
            <a:endParaRPr lang="en-IN" dirty="0"/>
          </a:p>
        </p:txBody>
      </p:sp>
      <p:pic>
        <p:nvPicPr>
          <p:cNvPr id="6" name="Picture 5">
            <a:extLst>
              <a:ext uri="{FF2B5EF4-FFF2-40B4-BE49-F238E27FC236}">
                <a16:creationId xmlns:a16="http://schemas.microsoft.com/office/drawing/2014/main" id="{06799C73-2D4B-4A9A-837F-1176E5EAD99A}"/>
              </a:ext>
            </a:extLst>
          </p:cNvPr>
          <p:cNvPicPr>
            <a:picLocks noChangeAspect="1"/>
          </p:cNvPicPr>
          <p:nvPr/>
        </p:nvPicPr>
        <p:blipFill>
          <a:blip r:embed="rId2"/>
          <a:stretch>
            <a:fillRect/>
          </a:stretch>
        </p:blipFill>
        <p:spPr>
          <a:xfrm>
            <a:off x="9651903" y="679373"/>
            <a:ext cx="1911448" cy="2971953"/>
          </a:xfrm>
          <a:prstGeom prst="rect">
            <a:avLst/>
          </a:prstGeom>
        </p:spPr>
      </p:pic>
      <p:pic>
        <p:nvPicPr>
          <p:cNvPr id="8" name="Picture 7">
            <a:extLst>
              <a:ext uri="{FF2B5EF4-FFF2-40B4-BE49-F238E27FC236}">
                <a16:creationId xmlns:a16="http://schemas.microsoft.com/office/drawing/2014/main" id="{6FA14F01-B2CA-4A4E-BB04-9FA693C9A106}"/>
              </a:ext>
            </a:extLst>
          </p:cNvPr>
          <p:cNvPicPr>
            <a:picLocks noChangeAspect="1"/>
          </p:cNvPicPr>
          <p:nvPr/>
        </p:nvPicPr>
        <p:blipFill>
          <a:blip r:embed="rId3"/>
          <a:stretch>
            <a:fillRect/>
          </a:stretch>
        </p:blipFill>
        <p:spPr>
          <a:xfrm>
            <a:off x="9651903" y="4038567"/>
            <a:ext cx="1866996" cy="2140060"/>
          </a:xfrm>
          <a:prstGeom prst="rect">
            <a:avLst/>
          </a:prstGeom>
        </p:spPr>
      </p:pic>
    </p:spTree>
    <p:extLst>
      <p:ext uri="{BB962C8B-B14F-4D97-AF65-F5344CB8AC3E}">
        <p14:creationId xmlns:p14="http://schemas.microsoft.com/office/powerpoint/2010/main" val="90543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6732627-62EE-4D49-8B6E-225F2487B571}"/>
              </a:ext>
            </a:extLst>
          </p:cNvPr>
          <p:cNvSpPr txBox="1">
            <a:spLocks/>
          </p:cNvSpPr>
          <p:nvPr/>
        </p:nvSpPr>
        <p:spPr>
          <a:xfrm>
            <a:off x="628650" y="835025"/>
            <a:ext cx="4010026" cy="2660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Make sure to pack the textures into the .blend file.</a:t>
            </a:r>
          </a:p>
          <a:p>
            <a:r>
              <a:rPr lang="en-IN" dirty="0"/>
              <a:t>Steps: File-&gt;External Data-&gt; Pack All into .blend</a:t>
            </a:r>
          </a:p>
          <a:p>
            <a:endParaRPr lang="en-IN" dirty="0"/>
          </a:p>
        </p:txBody>
      </p:sp>
      <p:pic>
        <p:nvPicPr>
          <p:cNvPr id="5" name="Picture 4">
            <a:extLst>
              <a:ext uri="{FF2B5EF4-FFF2-40B4-BE49-F238E27FC236}">
                <a16:creationId xmlns:a16="http://schemas.microsoft.com/office/drawing/2014/main" id="{BB37C1A5-2B0E-47ED-A5F6-83EC4F569E0E}"/>
              </a:ext>
            </a:extLst>
          </p:cNvPr>
          <p:cNvPicPr>
            <a:picLocks noChangeAspect="1"/>
          </p:cNvPicPr>
          <p:nvPr/>
        </p:nvPicPr>
        <p:blipFill>
          <a:blip r:embed="rId2"/>
          <a:stretch>
            <a:fillRect/>
          </a:stretch>
        </p:blipFill>
        <p:spPr>
          <a:xfrm>
            <a:off x="5835512" y="469773"/>
            <a:ext cx="5378726" cy="4946904"/>
          </a:xfrm>
          <a:prstGeom prst="rect">
            <a:avLst/>
          </a:prstGeom>
        </p:spPr>
      </p:pic>
    </p:spTree>
    <p:extLst>
      <p:ext uri="{BB962C8B-B14F-4D97-AF65-F5344CB8AC3E}">
        <p14:creationId xmlns:p14="http://schemas.microsoft.com/office/powerpoint/2010/main" val="952832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9484A0-621B-47E1-9EDC-32C79695B993}"/>
              </a:ext>
            </a:extLst>
          </p:cNvPr>
          <p:cNvPicPr>
            <a:picLocks noChangeAspect="1"/>
          </p:cNvPicPr>
          <p:nvPr/>
        </p:nvPicPr>
        <p:blipFill>
          <a:blip r:embed="rId2"/>
          <a:stretch>
            <a:fillRect/>
          </a:stretch>
        </p:blipFill>
        <p:spPr>
          <a:xfrm>
            <a:off x="4082946" y="1596931"/>
            <a:ext cx="4026107" cy="3664138"/>
          </a:xfrm>
          <a:prstGeom prst="rect">
            <a:avLst/>
          </a:prstGeom>
        </p:spPr>
      </p:pic>
      <p:sp>
        <p:nvSpPr>
          <p:cNvPr id="4" name="Content Placeholder 2">
            <a:extLst>
              <a:ext uri="{FF2B5EF4-FFF2-40B4-BE49-F238E27FC236}">
                <a16:creationId xmlns:a16="http://schemas.microsoft.com/office/drawing/2014/main" id="{7FE2E8F8-85F8-42B8-A778-D016BE4810F5}"/>
              </a:ext>
            </a:extLst>
          </p:cNvPr>
          <p:cNvSpPr txBox="1">
            <a:spLocks/>
          </p:cNvSpPr>
          <p:nvPr/>
        </p:nvSpPr>
        <p:spPr>
          <a:xfrm>
            <a:off x="628650" y="8350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Drag and drop the blueprint image of Taj Mahal into blender </a:t>
            </a:r>
          </a:p>
        </p:txBody>
      </p:sp>
    </p:spTree>
    <p:extLst>
      <p:ext uri="{BB962C8B-B14F-4D97-AF65-F5344CB8AC3E}">
        <p14:creationId xmlns:p14="http://schemas.microsoft.com/office/powerpoint/2010/main" val="162784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F30CA-22ED-4647-9331-0257F9E930F2}"/>
              </a:ext>
            </a:extLst>
          </p:cNvPr>
          <p:cNvSpPr>
            <a:spLocks noGrp="1"/>
          </p:cNvSpPr>
          <p:nvPr>
            <p:ph type="title"/>
          </p:nvPr>
        </p:nvSpPr>
        <p:spPr/>
        <p:txBody>
          <a:bodyPr/>
          <a:lstStyle/>
          <a:p>
            <a:r>
              <a:rPr lang="en-IN" dirty="0"/>
              <a:t>Precautions and Tips</a:t>
            </a:r>
          </a:p>
        </p:txBody>
      </p:sp>
      <p:sp>
        <p:nvSpPr>
          <p:cNvPr id="3" name="Content Placeholder 2">
            <a:extLst>
              <a:ext uri="{FF2B5EF4-FFF2-40B4-BE49-F238E27FC236}">
                <a16:creationId xmlns:a16="http://schemas.microsoft.com/office/drawing/2014/main" id="{1CE15D51-20A4-4038-B3A5-E38AFFF88454}"/>
              </a:ext>
            </a:extLst>
          </p:cNvPr>
          <p:cNvSpPr>
            <a:spLocks noGrp="1"/>
          </p:cNvSpPr>
          <p:nvPr>
            <p:ph idx="1"/>
          </p:nvPr>
        </p:nvSpPr>
        <p:spPr/>
        <p:txBody>
          <a:bodyPr>
            <a:normAutofit fontScale="92500" lnSpcReduction="10000"/>
          </a:bodyPr>
          <a:lstStyle/>
          <a:p>
            <a:r>
              <a:rPr lang="en-IN" dirty="0"/>
              <a:t>Follow the previous slide to make sure that the textures in the file are not lost when it is being downloaded after being sent or uploaded somewhere.</a:t>
            </a:r>
          </a:p>
          <a:p>
            <a:r>
              <a:rPr lang="en-IN" dirty="0"/>
              <a:t>If taking screenshots while working on blender seems to be hindering your work, take a video while working on blender. Pause the video whenever screenshot needs to be taken.</a:t>
            </a:r>
          </a:p>
          <a:p>
            <a:r>
              <a:rPr lang="en-IN" dirty="0"/>
              <a:t>Save multiple versions of the work after achieving sub steps like, one after making Taj Mahal model, one after making Among Us model, one after making half of the animation. Or, two copies for each sub step. I have made 9 versions.</a:t>
            </a:r>
          </a:p>
          <a:p>
            <a:r>
              <a:rPr lang="en-IN" dirty="0"/>
              <a:t>If Blender is hanging in between, then Shut down or set your device to Sleep mode for a while (15 minutes) one in each 2-3 hours.</a:t>
            </a:r>
          </a:p>
          <a:p>
            <a:endParaRPr lang="en-IN" dirty="0"/>
          </a:p>
          <a:p>
            <a:endParaRPr lang="en-IN" dirty="0"/>
          </a:p>
        </p:txBody>
      </p:sp>
    </p:spTree>
    <p:extLst>
      <p:ext uri="{BB962C8B-B14F-4D97-AF65-F5344CB8AC3E}">
        <p14:creationId xmlns:p14="http://schemas.microsoft.com/office/powerpoint/2010/main" val="2128248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CC5E-8ECE-44E6-8DD5-34C5D38CA264}"/>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274189FE-A198-447B-ACE8-AE8531C61E85}"/>
              </a:ext>
            </a:extLst>
          </p:cNvPr>
          <p:cNvSpPr>
            <a:spLocks noGrp="1"/>
          </p:cNvSpPr>
          <p:nvPr>
            <p:ph idx="1"/>
          </p:nvPr>
        </p:nvSpPr>
        <p:spPr/>
        <p:txBody>
          <a:bodyPr/>
          <a:lstStyle/>
          <a:p>
            <a:r>
              <a:rPr lang="en-IN" dirty="0"/>
              <a:t>Lecture + Lab notes of COMP4422.</a:t>
            </a:r>
          </a:p>
          <a:p>
            <a:r>
              <a:rPr lang="en-IN" dirty="0"/>
              <a:t>For Taj Mahal model- </a:t>
            </a:r>
            <a:r>
              <a:rPr lang="en-IN" dirty="0">
                <a:hlinkClick r:id="rId2"/>
              </a:rPr>
              <a:t>3D Taj Mahal İn Blender 2 90 </a:t>
            </a:r>
            <a:r>
              <a:rPr lang="en-IN" dirty="0" err="1">
                <a:hlinkClick r:id="rId2"/>
              </a:rPr>
              <a:t>Timelapse</a:t>
            </a:r>
            <a:r>
              <a:rPr lang="en-IN" dirty="0">
                <a:hlinkClick r:id="rId2"/>
              </a:rPr>
              <a:t> – YouTube</a:t>
            </a:r>
            <a:endParaRPr lang="en-IN" dirty="0"/>
          </a:p>
          <a:p>
            <a:r>
              <a:rPr lang="en-IN" dirty="0"/>
              <a:t>For Particle system simulation- </a:t>
            </a:r>
            <a:r>
              <a:rPr lang="en-IN" dirty="0">
                <a:hlinkClick r:id="rId3"/>
              </a:rPr>
              <a:t>Blender Particles Tutorial - Blender 2.9 Beginners Tutorial – YouTube</a:t>
            </a:r>
            <a:endParaRPr lang="en-IN" dirty="0"/>
          </a:p>
          <a:p>
            <a:r>
              <a:rPr lang="en-IN" dirty="0"/>
              <a:t>For Among Us character building- </a:t>
            </a:r>
            <a:r>
              <a:rPr lang="en-US" dirty="0">
                <a:hlinkClick r:id="rId4"/>
              </a:rPr>
              <a:t>Make Your Own 3D "Among Us" Character Rig in Blender 2.9 – YouTube</a:t>
            </a:r>
            <a:endParaRPr lang="en-US" dirty="0"/>
          </a:p>
          <a:p>
            <a:r>
              <a:rPr lang="en-US" dirty="0"/>
              <a:t>For Among Us character rigging and animation- </a:t>
            </a:r>
            <a:r>
              <a:rPr lang="en-US" dirty="0">
                <a:hlinkClick r:id="rId5"/>
              </a:rPr>
              <a:t>Among Us Game Character - Blender 2.9 - YouTube</a:t>
            </a:r>
            <a:endParaRPr lang="en-IN" dirty="0"/>
          </a:p>
          <a:p>
            <a:endParaRPr lang="en-IN" dirty="0"/>
          </a:p>
        </p:txBody>
      </p:sp>
    </p:spTree>
    <p:extLst>
      <p:ext uri="{BB962C8B-B14F-4D97-AF65-F5344CB8AC3E}">
        <p14:creationId xmlns:p14="http://schemas.microsoft.com/office/powerpoint/2010/main" val="3450813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7F07-FB67-411D-A348-A441C029C528}"/>
              </a:ext>
            </a:extLst>
          </p:cNvPr>
          <p:cNvSpPr>
            <a:spLocks noGrp="1"/>
          </p:cNvSpPr>
          <p:nvPr>
            <p:ph type="title"/>
          </p:nvPr>
        </p:nvSpPr>
        <p:spPr>
          <a:xfrm>
            <a:off x="838200" y="842168"/>
            <a:ext cx="10515600" cy="2852737"/>
          </a:xfrm>
        </p:spPr>
        <p:txBody>
          <a:bodyPr/>
          <a:lstStyle/>
          <a:p>
            <a:pPr algn="ctr"/>
            <a:r>
              <a:rPr lang="en-IN" b="1" i="1" dirty="0"/>
              <a:t>Thank You</a:t>
            </a:r>
          </a:p>
        </p:txBody>
      </p:sp>
    </p:spTree>
    <p:extLst>
      <p:ext uri="{BB962C8B-B14F-4D97-AF65-F5344CB8AC3E}">
        <p14:creationId xmlns:p14="http://schemas.microsoft.com/office/powerpoint/2010/main" val="3533253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AF66-66BC-459D-83CD-8F01C1D986C0}"/>
              </a:ext>
            </a:extLst>
          </p:cNvPr>
          <p:cNvPicPr>
            <a:picLocks noChangeAspect="1"/>
          </p:cNvPicPr>
          <p:nvPr/>
        </p:nvPicPr>
        <p:blipFill>
          <a:blip r:embed="rId2"/>
          <a:stretch>
            <a:fillRect/>
          </a:stretch>
        </p:blipFill>
        <p:spPr>
          <a:xfrm>
            <a:off x="6396310" y="466614"/>
            <a:ext cx="5341866" cy="2962386"/>
          </a:xfrm>
          <a:prstGeom prst="rect">
            <a:avLst/>
          </a:prstGeom>
        </p:spPr>
      </p:pic>
      <p:sp>
        <p:nvSpPr>
          <p:cNvPr id="4" name="Content Placeholder 2">
            <a:extLst>
              <a:ext uri="{FF2B5EF4-FFF2-40B4-BE49-F238E27FC236}">
                <a16:creationId xmlns:a16="http://schemas.microsoft.com/office/drawing/2014/main" id="{8CE6769E-A4B9-4D04-B9C0-D61FA5DC3ECA}"/>
              </a:ext>
            </a:extLst>
          </p:cNvPr>
          <p:cNvSpPr txBox="1">
            <a:spLocks/>
          </p:cNvSpPr>
          <p:nvPr/>
        </p:nvSpPr>
        <p:spPr>
          <a:xfrm>
            <a:off x="628651" y="835025"/>
            <a:ext cx="46482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Insert a cube, the go to edit mode-&gt;select the leftmost and rightmost edges of the frontmost face of the cube. </a:t>
            </a:r>
          </a:p>
          <a:p>
            <a:r>
              <a:rPr lang="en-IN" dirty="0" err="1"/>
              <a:t>Ctrl+B</a:t>
            </a:r>
            <a:r>
              <a:rPr lang="en-IN" dirty="0"/>
              <a:t> to bevel.</a:t>
            </a:r>
          </a:p>
          <a:p>
            <a:r>
              <a:rPr lang="en-IN" dirty="0"/>
              <a:t>Make loop cuts in edit mode by selectin the loop cut option or </a:t>
            </a:r>
            <a:r>
              <a:rPr lang="en-IN" dirty="0" err="1"/>
              <a:t>Ctrl+R</a:t>
            </a:r>
            <a:endParaRPr lang="en-IN" dirty="0"/>
          </a:p>
        </p:txBody>
      </p:sp>
    </p:spTree>
    <p:extLst>
      <p:ext uri="{BB962C8B-B14F-4D97-AF65-F5344CB8AC3E}">
        <p14:creationId xmlns:p14="http://schemas.microsoft.com/office/powerpoint/2010/main" val="3268728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418D4-5418-4A00-849B-5F3864685B49}"/>
              </a:ext>
            </a:extLst>
          </p:cNvPr>
          <p:cNvPicPr>
            <a:picLocks noChangeAspect="1"/>
          </p:cNvPicPr>
          <p:nvPr/>
        </p:nvPicPr>
        <p:blipFill>
          <a:blip r:embed="rId2"/>
          <a:stretch>
            <a:fillRect/>
          </a:stretch>
        </p:blipFill>
        <p:spPr>
          <a:xfrm>
            <a:off x="6374917" y="1866794"/>
            <a:ext cx="4906080" cy="2343256"/>
          </a:xfrm>
          <a:prstGeom prst="rect">
            <a:avLst/>
          </a:prstGeom>
        </p:spPr>
      </p:pic>
      <p:sp>
        <p:nvSpPr>
          <p:cNvPr id="4" name="Content Placeholder 2">
            <a:extLst>
              <a:ext uri="{FF2B5EF4-FFF2-40B4-BE49-F238E27FC236}">
                <a16:creationId xmlns:a16="http://schemas.microsoft.com/office/drawing/2014/main" id="{FE8589A9-6434-42E2-B259-D23D0867662B}"/>
              </a:ext>
            </a:extLst>
          </p:cNvPr>
          <p:cNvSpPr txBox="1">
            <a:spLocks/>
          </p:cNvSpPr>
          <p:nvPr/>
        </p:nvSpPr>
        <p:spPr>
          <a:xfrm>
            <a:off x="628650" y="835025"/>
            <a:ext cx="54673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Show the vertices by pressing ‘1’ in edit mode. Select the vertices and pull them down one  by one to make the shape of the curved door.</a:t>
            </a:r>
          </a:p>
        </p:txBody>
      </p:sp>
    </p:spTree>
    <p:extLst>
      <p:ext uri="{BB962C8B-B14F-4D97-AF65-F5344CB8AC3E}">
        <p14:creationId xmlns:p14="http://schemas.microsoft.com/office/powerpoint/2010/main" val="200749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C5BDB-51E2-4862-9D00-B7FCEF747003}"/>
              </a:ext>
            </a:extLst>
          </p:cNvPr>
          <p:cNvPicPr>
            <a:picLocks noChangeAspect="1"/>
          </p:cNvPicPr>
          <p:nvPr/>
        </p:nvPicPr>
        <p:blipFill>
          <a:blip r:embed="rId2"/>
          <a:stretch>
            <a:fillRect/>
          </a:stretch>
        </p:blipFill>
        <p:spPr>
          <a:xfrm>
            <a:off x="8204827" y="333375"/>
            <a:ext cx="3459020" cy="2193525"/>
          </a:xfrm>
          <a:prstGeom prst="rect">
            <a:avLst/>
          </a:prstGeom>
        </p:spPr>
      </p:pic>
      <p:pic>
        <p:nvPicPr>
          <p:cNvPr id="5" name="Picture 4">
            <a:extLst>
              <a:ext uri="{FF2B5EF4-FFF2-40B4-BE49-F238E27FC236}">
                <a16:creationId xmlns:a16="http://schemas.microsoft.com/office/drawing/2014/main" id="{75CE6EE9-209F-4E01-BBC9-811CA30C356B}"/>
              </a:ext>
            </a:extLst>
          </p:cNvPr>
          <p:cNvPicPr>
            <a:picLocks noChangeAspect="1"/>
          </p:cNvPicPr>
          <p:nvPr/>
        </p:nvPicPr>
        <p:blipFill>
          <a:blip r:embed="rId3"/>
          <a:stretch>
            <a:fillRect/>
          </a:stretch>
        </p:blipFill>
        <p:spPr>
          <a:xfrm>
            <a:off x="8753475" y="2638722"/>
            <a:ext cx="3049371" cy="3153158"/>
          </a:xfrm>
          <a:prstGeom prst="rect">
            <a:avLst/>
          </a:prstGeom>
        </p:spPr>
      </p:pic>
      <p:sp>
        <p:nvSpPr>
          <p:cNvPr id="4" name="Content Placeholder 2">
            <a:extLst>
              <a:ext uri="{FF2B5EF4-FFF2-40B4-BE49-F238E27FC236}">
                <a16:creationId xmlns:a16="http://schemas.microsoft.com/office/drawing/2014/main" id="{C499E7A2-D445-472E-B6F8-09E98A510B89}"/>
              </a:ext>
            </a:extLst>
          </p:cNvPr>
          <p:cNvSpPr txBox="1">
            <a:spLocks/>
          </p:cNvSpPr>
          <p:nvPr/>
        </p:nvSpPr>
        <p:spPr>
          <a:xfrm>
            <a:off x="628650" y="835025"/>
            <a:ext cx="51625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Select the faces around the door outline by </a:t>
            </a:r>
            <a:r>
              <a:rPr lang="en-IN" dirty="0" err="1"/>
              <a:t>Shift+select</a:t>
            </a:r>
            <a:r>
              <a:rPr lang="en-IN" dirty="0"/>
              <a:t>.</a:t>
            </a:r>
          </a:p>
          <a:p>
            <a:r>
              <a:rPr lang="en-IN" dirty="0"/>
              <a:t>Select extrusion by face and extrude inwards.</a:t>
            </a:r>
          </a:p>
        </p:txBody>
      </p:sp>
      <p:sp>
        <p:nvSpPr>
          <p:cNvPr id="2" name="Arrow: Down 1">
            <a:extLst>
              <a:ext uri="{FF2B5EF4-FFF2-40B4-BE49-F238E27FC236}">
                <a16:creationId xmlns:a16="http://schemas.microsoft.com/office/drawing/2014/main" id="{27FC06BC-4D66-44F8-BD96-29B9626FE3F1}"/>
              </a:ext>
            </a:extLst>
          </p:cNvPr>
          <p:cNvSpPr/>
          <p:nvPr/>
        </p:nvSpPr>
        <p:spPr>
          <a:xfrm>
            <a:off x="7324725" y="923925"/>
            <a:ext cx="771525" cy="457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888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84B51-4F7F-443C-B5C5-A905B34C633C}"/>
              </a:ext>
            </a:extLst>
          </p:cNvPr>
          <p:cNvPicPr>
            <a:picLocks noChangeAspect="1"/>
          </p:cNvPicPr>
          <p:nvPr/>
        </p:nvPicPr>
        <p:blipFill>
          <a:blip r:embed="rId2"/>
          <a:stretch>
            <a:fillRect/>
          </a:stretch>
        </p:blipFill>
        <p:spPr>
          <a:xfrm>
            <a:off x="8152051" y="75690"/>
            <a:ext cx="1918561" cy="2861096"/>
          </a:xfrm>
          <a:prstGeom prst="rect">
            <a:avLst/>
          </a:prstGeom>
        </p:spPr>
      </p:pic>
      <p:pic>
        <p:nvPicPr>
          <p:cNvPr id="5" name="Picture 4">
            <a:extLst>
              <a:ext uri="{FF2B5EF4-FFF2-40B4-BE49-F238E27FC236}">
                <a16:creationId xmlns:a16="http://schemas.microsoft.com/office/drawing/2014/main" id="{9B2AD4C9-9701-40AE-8B10-88850DC82006}"/>
              </a:ext>
            </a:extLst>
          </p:cNvPr>
          <p:cNvPicPr>
            <a:picLocks noChangeAspect="1"/>
          </p:cNvPicPr>
          <p:nvPr/>
        </p:nvPicPr>
        <p:blipFill>
          <a:blip r:embed="rId3"/>
          <a:stretch>
            <a:fillRect/>
          </a:stretch>
        </p:blipFill>
        <p:spPr>
          <a:xfrm>
            <a:off x="8152051" y="2936786"/>
            <a:ext cx="3448227" cy="3441877"/>
          </a:xfrm>
          <a:prstGeom prst="rect">
            <a:avLst/>
          </a:prstGeom>
        </p:spPr>
      </p:pic>
      <p:sp>
        <p:nvSpPr>
          <p:cNvPr id="4" name="Content Placeholder 2">
            <a:extLst>
              <a:ext uri="{FF2B5EF4-FFF2-40B4-BE49-F238E27FC236}">
                <a16:creationId xmlns:a16="http://schemas.microsoft.com/office/drawing/2014/main" id="{5377AFDF-40DB-4A90-8279-3E3BF21E7D46}"/>
              </a:ext>
            </a:extLst>
          </p:cNvPr>
          <p:cNvSpPr txBox="1">
            <a:spLocks/>
          </p:cNvSpPr>
          <p:nvPr/>
        </p:nvSpPr>
        <p:spPr>
          <a:xfrm>
            <a:off x="628650" y="835025"/>
            <a:ext cx="562927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Do extrusion with faces of the door too in similar manner.</a:t>
            </a:r>
          </a:p>
        </p:txBody>
      </p:sp>
      <p:sp>
        <p:nvSpPr>
          <p:cNvPr id="2" name="Arrow: Down 1">
            <a:extLst>
              <a:ext uri="{FF2B5EF4-FFF2-40B4-BE49-F238E27FC236}">
                <a16:creationId xmlns:a16="http://schemas.microsoft.com/office/drawing/2014/main" id="{C56C3D84-CDA6-4D94-938D-B168CCC19D91}"/>
              </a:ext>
            </a:extLst>
          </p:cNvPr>
          <p:cNvSpPr/>
          <p:nvPr/>
        </p:nvSpPr>
        <p:spPr>
          <a:xfrm>
            <a:off x="7439025" y="1038225"/>
            <a:ext cx="485775" cy="3962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10260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1377</TotalTime>
  <Words>2214</Words>
  <Application>Microsoft Office PowerPoint</Application>
  <PresentationFormat>Widescreen</PresentationFormat>
  <Paragraphs>156</Paragraphs>
  <Slides>52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Among Us at Taj Mahal, and surprise colourful snowfall</vt:lpstr>
      <vt:lpstr>Idea and theme-</vt:lpstr>
      <vt:lpstr>Note: Some pattern in the slides-</vt:lpstr>
      <vt:lpstr>Taj Mahal model 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Among Us character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Precautions and Tips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das</dc:creator>
  <cp:lastModifiedBy>DAS, Sweta [Student]</cp:lastModifiedBy>
  <cp:revision>155</cp:revision>
  <dcterms:created xsi:type="dcterms:W3CDTF">2020-12-05T14:38:48Z</dcterms:created>
  <dcterms:modified xsi:type="dcterms:W3CDTF">2020-12-07T15:55:57Z</dcterms:modified>
</cp:coreProperties>
</file>